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Gilda Display" panose="020B0604020202020204" charset="0"/>
      <p:regular r:id="rId17"/>
    </p:embeddedFont>
    <p:embeddedFont>
      <p:font typeface="Calibri" panose="020F0502020204030204" pitchFamily="34" charset="0"/>
      <p:regular r:id="rId18"/>
      <p:bold r:id="rId19"/>
      <p:italic r:id="rId20"/>
      <p:boldItalic r:id="rId21"/>
    </p:embeddedFont>
    <p:embeddedFont>
      <p:font typeface="HK Grotesk Bold" panose="020B0604020202020204" charset="0"/>
      <p:regular r:id="rId22"/>
    </p:embeddedFont>
    <p:embeddedFont>
      <p:font typeface="HK Grotesk Light"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7" d="100"/>
          <a:sy n="57" d="100"/>
        </p:scale>
        <p:origin x="28"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png>
</file>

<file path=ppt/media/image10.png>
</file>

<file path=ppt/media/image10.svg>
</file>

<file path=ppt/media/image11.jpeg>
</file>

<file path=ppt/media/image12.jpeg>
</file>

<file path=ppt/media/image13.jpeg>
</file>

<file path=ppt/media/image2.jpeg>
</file>

<file path=ppt/media/image2.svg>
</file>

<file path=ppt/media/image3.png>
</file>

<file path=ppt/media/image4.jpeg>
</file>

<file path=ppt/media/image5.jpeg>
</file>

<file path=ppt/media/image5.sv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12/24/2025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12/24/2025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12/24/2025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3366"/>
        </a:solidFill>
        <a:effectLst/>
      </p:bgPr>
    </p:bg>
    <p:spTree>
      <p:nvGrpSpPr>
        <p:cNvPr id="1" name=""/>
        <p:cNvGrpSpPr/>
        <p:nvPr/>
      </p:nvGrpSpPr>
      <p:grpSpPr>
        <a:xfrm>
          <a:off x="0" y="0"/>
          <a:ext cx="0" cy="0"/>
          <a:chOff x="0" y="0"/>
          <a:chExt cx="0" cy="0"/>
        </a:xfrm>
      </p:grpSpPr>
      <p:sp>
        <p:nvSpPr>
          <p:cNvPr id="2" name="Freeform 2"/>
          <p:cNvSpPr/>
          <p:nvPr/>
        </p:nvSpPr>
        <p:spPr>
          <a:xfrm>
            <a:off x="13611225" y="6787402"/>
            <a:ext cx="10936025" cy="10299747"/>
          </a:xfrm>
          <a:custGeom>
            <a:avLst/>
            <a:gdLst/>
            <a:ahLst/>
            <a:cxnLst/>
            <a:rect l="l" t="t" r="r" b="b"/>
            <a:pathLst>
              <a:path w="10936025" h="10299747">
                <a:moveTo>
                  <a:pt x="0" y="0"/>
                </a:moveTo>
                <a:lnTo>
                  <a:pt x="10936025" y="0"/>
                </a:lnTo>
                <a:lnTo>
                  <a:pt x="10936025" y="10299747"/>
                </a:lnTo>
                <a:lnTo>
                  <a:pt x="0" y="1029974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a:ln cap="sq">
            <a:noFill/>
            <a:prstDash val="solid"/>
            <a:miter/>
          </a:ln>
        </p:spPr>
      </p:sp>
      <p:grpSp>
        <p:nvGrpSpPr>
          <p:cNvPr id="3" name="Group 3"/>
          <p:cNvGrpSpPr/>
          <p:nvPr/>
        </p:nvGrpSpPr>
        <p:grpSpPr>
          <a:xfrm>
            <a:off x="666750" y="666750"/>
            <a:ext cx="8629650" cy="8953500"/>
            <a:chOff x="0" y="0"/>
            <a:chExt cx="1336959" cy="1387131"/>
          </a:xfrm>
        </p:grpSpPr>
        <p:sp>
          <p:nvSpPr>
            <p:cNvPr id="4" name="Freeform 4"/>
            <p:cNvSpPr/>
            <p:nvPr/>
          </p:nvSpPr>
          <p:spPr>
            <a:xfrm>
              <a:off x="0" y="0"/>
              <a:ext cx="1336959" cy="1387131"/>
            </a:xfrm>
            <a:custGeom>
              <a:avLst/>
              <a:gdLst/>
              <a:ahLst/>
              <a:cxnLst/>
              <a:rect l="l" t="t" r="r" b="b"/>
              <a:pathLst>
                <a:path w="1336959" h="1387131">
                  <a:moveTo>
                    <a:pt x="35885" y="0"/>
                  </a:moveTo>
                  <a:lnTo>
                    <a:pt x="1301073" y="0"/>
                  </a:lnTo>
                  <a:cubicBezTo>
                    <a:pt x="1310591" y="0"/>
                    <a:pt x="1319718" y="3781"/>
                    <a:pt x="1326448" y="10511"/>
                  </a:cubicBezTo>
                  <a:cubicBezTo>
                    <a:pt x="1333178" y="17240"/>
                    <a:pt x="1336959" y="26368"/>
                    <a:pt x="1336959" y="35885"/>
                  </a:cubicBezTo>
                  <a:lnTo>
                    <a:pt x="1336959" y="1351246"/>
                  </a:lnTo>
                  <a:cubicBezTo>
                    <a:pt x="1336959" y="1360764"/>
                    <a:pt x="1333178" y="1369891"/>
                    <a:pt x="1326448" y="1376621"/>
                  </a:cubicBezTo>
                  <a:cubicBezTo>
                    <a:pt x="1319718" y="1383351"/>
                    <a:pt x="1310591" y="1387131"/>
                    <a:pt x="1301073" y="1387131"/>
                  </a:cubicBezTo>
                  <a:lnTo>
                    <a:pt x="35885" y="1387131"/>
                  </a:lnTo>
                  <a:cubicBezTo>
                    <a:pt x="26368" y="1387131"/>
                    <a:pt x="17240" y="1383351"/>
                    <a:pt x="10511" y="1376621"/>
                  </a:cubicBezTo>
                  <a:cubicBezTo>
                    <a:pt x="3781" y="1369891"/>
                    <a:pt x="0" y="1360764"/>
                    <a:pt x="0" y="1351246"/>
                  </a:cubicBezTo>
                  <a:lnTo>
                    <a:pt x="0" y="35885"/>
                  </a:lnTo>
                  <a:cubicBezTo>
                    <a:pt x="0" y="26368"/>
                    <a:pt x="3781" y="17240"/>
                    <a:pt x="10511" y="10511"/>
                  </a:cubicBezTo>
                  <a:cubicBezTo>
                    <a:pt x="17240" y="3781"/>
                    <a:pt x="26368" y="0"/>
                    <a:pt x="35885" y="0"/>
                  </a:cubicBezTo>
                  <a:close/>
                </a:path>
              </a:pathLst>
            </a:custGeom>
            <a:blipFill>
              <a:blip r:embed="rId4"/>
              <a:stretch>
                <a:fillRect t="-199" b="-199"/>
              </a:stretch>
            </a:blipFill>
            <a:ln w="28575" cap="rnd">
              <a:solidFill>
                <a:srgbClr val="FFFFFF"/>
              </a:solidFill>
              <a:prstDash val="solid"/>
              <a:round/>
            </a:ln>
          </p:spPr>
        </p:sp>
      </p:grpSp>
      <p:grpSp>
        <p:nvGrpSpPr>
          <p:cNvPr id="5" name="Group 5"/>
          <p:cNvGrpSpPr/>
          <p:nvPr/>
        </p:nvGrpSpPr>
        <p:grpSpPr>
          <a:xfrm>
            <a:off x="10734675" y="1470555"/>
            <a:ext cx="6886575" cy="3291659"/>
            <a:chOff x="0" y="1071668"/>
            <a:chExt cx="9182100" cy="4388879"/>
          </a:xfrm>
        </p:grpSpPr>
        <p:sp>
          <p:nvSpPr>
            <p:cNvPr id="6" name="TextBox 6"/>
            <p:cNvSpPr txBox="1"/>
            <p:nvPr/>
          </p:nvSpPr>
          <p:spPr>
            <a:xfrm>
              <a:off x="0" y="2559068"/>
              <a:ext cx="9182100" cy="2901479"/>
            </a:xfrm>
            <a:prstGeom prst="rect">
              <a:avLst/>
            </a:prstGeom>
          </p:spPr>
          <p:txBody>
            <a:bodyPr lIns="0" tIns="0" rIns="0" bIns="0" rtlCol="0" anchor="t">
              <a:spAutoFit/>
            </a:bodyPr>
            <a:lstStyle/>
            <a:p>
              <a:pPr marL="0" lvl="0" indent="0" algn="l">
                <a:lnSpc>
                  <a:spcPts val="8799"/>
                </a:lnSpc>
              </a:pPr>
              <a:r>
                <a:rPr lang="fr-FR" sz="5400" b="1" dirty="0" smtClean="0">
                  <a:solidFill>
                    <a:srgbClr val="E6E6E6"/>
                  </a:solidFill>
                  <a:latin typeface="Times New Roman" panose="02020603050405020304" pitchFamily="18" charset="0"/>
                  <a:ea typeface="Gilda Display"/>
                  <a:cs typeface="Times New Roman" panose="02020603050405020304" pitchFamily="18" charset="0"/>
                  <a:sym typeface="Gilda Display"/>
                </a:rPr>
                <a:t>Simulateur Motorola 6809 Microprocesseur</a:t>
              </a:r>
              <a:endParaRPr lang="en-US" sz="5400" b="1" dirty="0">
                <a:solidFill>
                  <a:srgbClr val="E6E6E6"/>
                </a:solidFill>
                <a:latin typeface="Times New Roman" panose="02020603050405020304" pitchFamily="18" charset="0"/>
                <a:ea typeface="Gilda Display"/>
                <a:cs typeface="Times New Roman" panose="02020603050405020304" pitchFamily="18" charset="0"/>
                <a:sym typeface="Gilda Display"/>
              </a:endParaRPr>
            </a:p>
          </p:txBody>
        </p:sp>
        <p:sp>
          <p:nvSpPr>
            <p:cNvPr id="7" name="TextBox 7"/>
            <p:cNvSpPr txBox="1"/>
            <p:nvPr/>
          </p:nvSpPr>
          <p:spPr>
            <a:xfrm>
              <a:off x="0" y="1071668"/>
              <a:ext cx="9182100" cy="948977"/>
            </a:xfrm>
            <a:prstGeom prst="rect">
              <a:avLst/>
            </a:prstGeom>
          </p:spPr>
          <p:txBody>
            <a:bodyPr lIns="0" tIns="0" rIns="0" bIns="0" rtlCol="0" anchor="t">
              <a:spAutoFit/>
            </a:bodyPr>
            <a:lstStyle/>
            <a:p>
              <a:pPr marL="0" lvl="0" indent="0" algn="l">
                <a:lnSpc>
                  <a:spcPts val="5880"/>
                </a:lnSpc>
              </a:pPr>
              <a:r>
                <a:rPr lang="fr-FR" sz="4800" b="1" dirty="0" smtClean="0">
                  <a:solidFill>
                    <a:srgbClr val="E6E6E6"/>
                  </a:solidFill>
                  <a:latin typeface="Times New Roman" panose="02020603050405020304" pitchFamily="18" charset="0"/>
                  <a:ea typeface="HK Grotesk Light"/>
                  <a:cs typeface="Times New Roman" panose="02020603050405020304" pitchFamily="18" charset="0"/>
                  <a:sym typeface="HK Grotesk Light"/>
                </a:rPr>
                <a:t>Projet du module: AO</a:t>
              </a:r>
              <a:endParaRPr lang="en-US" sz="4800" b="1" dirty="0">
                <a:solidFill>
                  <a:srgbClr val="E6E6E6"/>
                </a:solidFill>
                <a:latin typeface="Times New Roman" panose="02020603050405020304" pitchFamily="18" charset="0"/>
                <a:ea typeface="HK Grotesk Light"/>
                <a:cs typeface="Times New Roman" panose="02020603050405020304" pitchFamily="18" charset="0"/>
                <a:sym typeface="HK Grotesk Light"/>
              </a:endParaRPr>
            </a:p>
          </p:txBody>
        </p:sp>
      </p:grpSp>
      <p:sp>
        <p:nvSpPr>
          <p:cNvPr id="9" name="ZoneTexte 8"/>
          <p:cNvSpPr txBox="1"/>
          <p:nvPr/>
        </p:nvSpPr>
        <p:spPr>
          <a:xfrm>
            <a:off x="11125200" y="5126533"/>
            <a:ext cx="6781800" cy="2123658"/>
          </a:xfrm>
          <a:prstGeom prst="rect">
            <a:avLst/>
          </a:prstGeom>
          <a:noFill/>
        </p:spPr>
        <p:txBody>
          <a:bodyPr wrap="square" rtlCol="0">
            <a:spAutoFit/>
          </a:bodyPr>
          <a:lstStyle/>
          <a:p>
            <a:r>
              <a:rPr lang="fr-FR" sz="4400" dirty="0" smtClean="0">
                <a:solidFill>
                  <a:schemeClr val="bg1"/>
                </a:solidFill>
                <a:latin typeface="Times New Roman" panose="02020603050405020304" pitchFamily="18" charset="0"/>
                <a:cs typeface="Times New Roman" panose="02020603050405020304" pitchFamily="18" charset="0"/>
              </a:rPr>
              <a:t>Présenté par:</a:t>
            </a:r>
          </a:p>
          <a:p>
            <a:r>
              <a:rPr lang="fr-FR" sz="4400" dirty="0" smtClean="0">
                <a:solidFill>
                  <a:schemeClr val="bg1"/>
                </a:solidFill>
                <a:latin typeface="Times New Roman" panose="02020603050405020304" pitchFamily="18" charset="0"/>
                <a:cs typeface="Times New Roman" panose="02020603050405020304" pitchFamily="18" charset="0"/>
              </a:rPr>
              <a:t>Ayoub </a:t>
            </a:r>
            <a:r>
              <a:rPr lang="fr-FR" sz="4400" dirty="0" err="1" smtClean="0">
                <a:solidFill>
                  <a:schemeClr val="bg1"/>
                </a:solidFill>
                <a:latin typeface="Times New Roman" panose="02020603050405020304" pitchFamily="18" charset="0"/>
                <a:cs typeface="Times New Roman" panose="02020603050405020304" pitchFamily="18" charset="0"/>
              </a:rPr>
              <a:t>Chahib</a:t>
            </a:r>
            <a:endParaRPr lang="fr-FR" sz="4400" dirty="0" smtClean="0">
              <a:solidFill>
                <a:schemeClr val="bg1"/>
              </a:solidFill>
              <a:latin typeface="Times New Roman" panose="02020603050405020304" pitchFamily="18" charset="0"/>
              <a:cs typeface="Times New Roman" panose="02020603050405020304" pitchFamily="18" charset="0"/>
            </a:endParaRPr>
          </a:p>
          <a:p>
            <a:r>
              <a:rPr lang="fr-FR" sz="4400" dirty="0" err="1" smtClean="0">
                <a:solidFill>
                  <a:schemeClr val="bg1"/>
                </a:solidFill>
                <a:latin typeface="Times New Roman" panose="02020603050405020304" pitchFamily="18" charset="0"/>
                <a:cs typeface="Times New Roman" panose="02020603050405020304" pitchFamily="18" charset="0"/>
              </a:rPr>
              <a:t>Romisio</a:t>
            </a:r>
            <a:r>
              <a:rPr lang="fr-FR" sz="4400" dirty="0" smtClean="0">
                <a:solidFill>
                  <a:schemeClr val="bg1"/>
                </a:solidFill>
                <a:latin typeface="Times New Roman" panose="02020603050405020304" pitchFamily="18" charset="0"/>
                <a:cs typeface="Times New Roman" panose="02020603050405020304" pitchFamily="18" charset="0"/>
              </a:rPr>
              <a:t> Maria </a:t>
            </a:r>
            <a:r>
              <a:rPr lang="fr-FR" sz="4400" dirty="0" err="1" smtClean="0">
                <a:solidFill>
                  <a:schemeClr val="bg1"/>
                </a:solidFill>
                <a:latin typeface="Times New Roman" panose="02020603050405020304" pitchFamily="18" charset="0"/>
                <a:cs typeface="Times New Roman" panose="02020603050405020304" pitchFamily="18" charset="0"/>
              </a:rPr>
              <a:t>Farinha</a:t>
            </a:r>
            <a:endParaRPr lang="en-US" sz="44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2" name="Freeform 2"/>
          <p:cNvSpPr/>
          <p:nvPr/>
        </p:nvSpPr>
        <p:spPr>
          <a:xfrm rot="9300848">
            <a:off x="9784752" y="3323347"/>
            <a:ext cx="13730046" cy="12931207"/>
          </a:xfrm>
          <a:custGeom>
            <a:avLst/>
            <a:gdLst/>
            <a:ahLst/>
            <a:cxnLst/>
            <a:rect l="l" t="t" r="r" b="b"/>
            <a:pathLst>
              <a:path w="13730046" h="12931207">
                <a:moveTo>
                  <a:pt x="0" y="0"/>
                </a:moveTo>
                <a:lnTo>
                  <a:pt x="13730046" y="0"/>
                </a:lnTo>
                <a:lnTo>
                  <a:pt x="13730046" y="12931207"/>
                </a:lnTo>
                <a:lnTo>
                  <a:pt x="0" y="1293120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a:ln cap="sq">
            <a:noFill/>
            <a:prstDash val="solid"/>
            <a:miter/>
          </a:ln>
        </p:spPr>
      </p:sp>
      <p:sp>
        <p:nvSpPr>
          <p:cNvPr id="11" name="ZoneTexte 10"/>
          <p:cNvSpPr txBox="1"/>
          <p:nvPr/>
        </p:nvSpPr>
        <p:spPr>
          <a:xfrm>
            <a:off x="5181600" y="3619500"/>
            <a:ext cx="9906000" cy="1323439"/>
          </a:xfrm>
          <a:prstGeom prst="rect">
            <a:avLst/>
          </a:prstGeom>
          <a:noFill/>
        </p:spPr>
        <p:txBody>
          <a:bodyPr wrap="square" rtlCol="0">
            <a:spAutoFit/>
          </a:bodyPr>
          <a:lstStyle/>
          <a:p>
            <a:r>
              <a:rPr lang="fr-FR" sz="8000" b="1" u="sng" dirty="0" smtClean="0">
                <a:latin typeface="Times New Roman" panose="02020603050405020304" pitchFamily="18" charset="0"/>
                <a:cs typeface="Times New Roman" panose="02020603050405020304" pitchFamily="18" charset="0"/>
              </a:rPr>
              <a:t>Les interfaces</a:t>
            </a:r>
            <a:endParaRPr lang="en-US" sz="8000" b="1" u="sng"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Tree>
    <p:extLst>
      <p:ext uri="{BB962C8B-B14F-4D97-AF65-F5344CB8AC3E}">
        <p14:creationId xmlns:p14="http://schemas.microsoft.com/office/powerpoint/2010/main" val="17758289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Freeform 2"/>
          <p:cNvSpPr/>
          <p:nvPr/>
        </p:nvSpPr>
        <p:spPr>
          <a:xfrm rot="9300848">
            <a:off x="10318153" y="3932946"/>
            <a:ext cx="13730046" cy="12931207"/>
          </a:xfrm>
          <a:custGeom>
            <a:avLst/>
            <a:gdLst/>
            <a:ahLst/>
            <a:cxnLst/>
            <a:rect l="l" t="t" r="r" b="b"/>
            <a:pathLst>
              <a:path w="13730046" h="12931207">
                <a:moveTo>
                  <a:pt x="0" y="0"/>
                </a:moveTo>
                <a:lnTo>
                  <a:pt x="13730046" y="0"/>
                </a:lnTo>
                <a:lnTo>
                  <a:pt x="13730046" y="12931207"/>
                </a:lnTo>
                <a:lnTo>
                  <a:pt x="0" y="1293120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a:ln cap="sq">
            <a:noFill/>
            <a:prstDash val="solid"/>
            <a:miter/>
          </a:ln>
        </p:spPr>
      </p:sp>
      <p:sp>
        <p:nvSpPr>
          <p:cNvPr id="3" name="ZoneTexte 2"/>
          <p:cNvSpPr txBox="1"/>
          <p:nvPr/>
        </p:nvSpPr>
        <p:spPr>
          <a:xfrm>
            <a:off x="3276600" y="3619501"/>
            <a:ext cx="11049000" cy="1200329"/>
          </a:xfrm>
          <a:prstGeom prst="rect">
            <a:avLst/>
          </a:prstGeom>
          <a:noFill/>
        </p:spPr>
        <p:txBody>
          <a:bodyPr wrap="square" rtlCol="0">
            <a:spAutoFit/>
          </a:bodyPr>
          <a:lstStyle/>
          <a:p>
            <a:r>
              <a:rPr lang="fr-FR" sz="7200" b="1" u="sng" dirty="0" smtClean="0">
                <a:latin typeface="Times New Roman" panose="02020603050405020304" pitchFamily="18" charset="0"/>
                <a:cs typeface="Times New Roman" panose="02020603050405020304" pitchFamily="18" charset="0"/>
              </a:rPr>
              <a:t>Démonstration-pratique</a:t>
            </a:r>
            <a:endParaRPr lang="en-US" sz="7200"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51218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6999"/>
          </a:xfrm>
          <a:prstGeom prst="rect">
            <a:avLst/>
          </a:prstGeom>
        </p:spPr>
      </p:pic>
    </p:spTree>
    <p:extLst>
      <p:ext uri="{BB962C8B-B14F-4D97-AF65-F5344CB8AC3E}">
        <p14:creationId xmlns:p14="http://schemas.microsoft.com/office/powerpoint/2010/main" val="33395845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Tree>
    <p:extLst>
      <p:ext uri="{BB962C8B-B14F-4D97-AF65-F5344CB8AC3E}">
        <p14:creationId xmlns:p14="http://schemas.microsoft.com/office/powerpoint/2010/main" val="23494983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Freeform 2"/>
          <p:cNvSpPr/>
          <p:nvPr/>
        </p:nvSpPr>
        <p:spPr>
          <a:xfrm rot="9300848">
            <a:off x="10318153" y="3932946"/>
            <a:ext cx="13730046" cy="12931207"/>
          </a:xfrm>
          <a:custGeom>
            <a:avLst/>
            <a:gdLst/>
            <a:ahLst/>
            <a:cxnLst/>
            <a:rect l="l" t="t" r="r" b="b"/>
            <a:pathLst>
              <a:path w="13730046" h="12931207">
                <a:moveTo>
                  <a:pt x="0" y="0"/>
                </a:moveTo>
                <a:lnTo>
                  <a:pt x="13730046" y="0"/>
                </a:lnTo>
                <a:lnTo>
                  <a:pt x="13730046" y="12931207"/>
                </a:lnTo>
                <a:lnTo>
                  <a:pt x="0" y="1293120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a:ln cap="sq">
            <a:noFill/>
            <a:prstDash val="solid"/>
            <a:miter/>
          </a:ln>
        </p:spPr>
      </p:sp>
      <p:sp>
        <p:nvSpPr>
          <p:cNvPr id="3" name="ZoneTexte 2"/>
          <p:cNvSpPr txBox="1"/>
          <p:nvPr/>
        </p:nvSpPr>
        <p:spPr>
          <a:xfrm>
            <a:off x="3924300" y="3695700"/>
            <a:ext cx="8610600" cy="1938992"/>
          </a:xfrm>
          <a:prstGeom prst="rect">
            <a:avLst/>
          </a:prstGeom>
          <a:noFill/>
        </p:spPr>
        <p:txBody>
          <a:bodyPr wrap="square" rtlCol="0">
            <a:spAutoFit/>
          </a:bodyPr>
          <a:lstStyle/>
          <a:p>
            <a:pPr algn="ctr"/>
            <a:r>
              <a:rPr lang="en-US" sz="6000" b="1" i="1" dirty="0">
                <a:latin typeface="Times New Roman" panose="02020603050405020304" pitchFamily="18" charset="0"/>
                <a:cs typeface="Times New Roman" panose="02020603050405020304" pitchFamily="18" charset="0"/>
              </a:rPr>
              <a:t>MERCI POUR VOTRE ATTENTION</a:t>
            </a:r>
          </a:p>
        </p:txBody>
      </p:sp>
    </p:spTree>
    <p:extLst>
      <p:ext uri="{BB962C8B-B14F-4D97-AF65-F5344CB8AC3E}">
        <p14:creationId xmlns:p14="http://schemas.microsoft.com/office/powerpoint/2010/main" val="391323336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2" name="Freeform 2"/>
          <p:cNvSpPr/>
          <p:nvPr/>
        </p:nvSpPr>
        <p:spPr>
          <a:xfrm rot="-4945975">
            <a:off x="15101778" y="-5016438"/>
            <a:ext cx="10936025" cy="10299747"/>
          </a:xfrm>
          <a:custGeom>
            <a:avLst/>
            <a:gdLst/>
            <a:ahLst/>
            <a:cxnLst/>
            <a:rect l="l" t="t" r="r" b="b"/>
            <a:pathLst>
              <a:path w="10936025" h="10299747">
                <a:moveTo>
                  <a:pt x="0" y="0"/>
                </a:moveTo>
                <a:lnTo>
                  <a:pt x="10936025" y="0"/>
                </a:lnTo>
                <a:lnTo>
                  <a:pt x="10936025" y="10299748"/>
                </a:lnTo>
                <a:lnTo>
                  <a:pt x="0" y="10299748"/>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0429875" y="666750"/>
            <a:ext cx="7191375" cy="8953500"/>
            <a:chOff x="0" y="0"/>
            <a:chExt cx="1114132" cy="1387131"/>
          </a:xfrm>
        </p:grpSpPr>
        <p:sp>
          <p:nvSpPr>
            <p:cNvPr id="4" name="Freeform 4"/>
            <p:cNvSpPr/>
            <p:nvPr/>
          </p:nvSpPr>
          <p:spPr>
            <a:xfrm>
              <a:off x="0" y="0"/>
              <a:ext cx="1114132" cy="1387131"/>
            </a:xfrm>
            <a:custGeom>
              <a:avLst/>
              <a:gdLst/>
              <a:ahLst/>
              <a:cxnLst/>
              <a:rect l="l" t="t" r="r" b="b"/>
              <a:pathLst>
                <a:path w="1114132" h="1387131">
                  <a:moveTo>
                    <a:pt x="43062" y="0"/>
                  </a:moveTo>
                  <a:lnTo>
                    <a:pt x="1071070" y="0"/>
                  </a:lnTo>
                  <a:cubicBezTo>
                    <a:pt x="1094853" y="0"/>
                    <a:pt x="1114132" y="19280"/>
                    <a:pt x="1114132" y="43062"/>
                  </a:cubicBezTo>
                  <a:lnTo>
                    <a:pt x="1114132" y="1344069"/>
                  </a:lnTo>
                  <a:cubicBezTo>
                    <a:pt x="1114132" y="1367852"/>
                    <a:pt x="1094853" y="1387131"/>
                    <a:pt x="1071070" y="1387131"/>
                  </a:cubicBezTo>
                  <a:lnTo>
                    <a:pt x="43062" y="1387131"/>
                  </a:lnTo>
                  <a:cubicBezTo>
                    <a:pt x="19280" y="1387131"/>
                    <a:pt x="0" y="1367852"/>
                    <a:pt x="0" y="1344069"/>
                  </a:cubicBezTo>
                  <a:lnTo>
                    <a:pt x="0" y="43062"/>
                  </a:lnTo>
                  <a:cubicBezTo>
                    <a:pt x="0" y="19280"/>
                    <a:pt x="19280" y="0"/>
                    <a:pt x="43062" y="0"/>
                  </a:cubicBezTo>
                  <a:close/>
                </a:path>
              </a:pathLst>
            </a:custGeom>
            <a:blipFill>
              <a:blip r:embed="rId4"/>
              <a:stretch>
                <a:fillRect t="-199" b="-199"/>
              </a:stretch>
            </a:blipFill>
            <a:ln w="28575" cap="rnd">
              <a:solidFill>
                <a:srgbClr val="FFFFFF"/>
              </a:solidFill>
              <a:prstDash val="solid"/>
              <a:round/>
            </a:ln>
          </p:spPr>
        </p:sp>
      </p:grpSp>
      <p:sp>
        <p:nvSpPr>
          <p:cNvPr id="6" name="ZoneTexte 5"/>
          <p:cNvSpPr txBox="1"/>
          <p:nvPr/>
        </p:nvSpPr>
        <p:spPr>
          <a:xfrm>
            <a:off x="304800" y="666750"/>
            <a:ext cx="9906000" cy="5016758"/>
          </a:xfrm>
          <a:prstGeom prst="rect">
            <a:avLst/>
          </a:prstGeom>
          <a:noFill/>
        </p:spPr>
        <p:txBody>
          <a:bodyPr wrap="square" rtlCol="0">
            <a:spAutoFit/>
          </a:bodyPr>
          <a:lstStyle/>
          <a:p>
            <a:r>
              <a:rPr lang="fr-FR" sz="3600" b="1" u="sng" dirty="0">
                <a:solidFill>
                  <a:srgbClr val="002060"/>
                </a:solidFill>
                <a:latin typeface="Times New Roman" panose="02020603050405020304" pitchFamily="18" charset="0"/>
                <a:cs typeface="Times New Roman" panose="02020603050405020304" pitchFamily="18" charset="0"/>
              </a:rPr>
              <a:t>PLAN:</a:t>
            </a:r>
            <a:endParaRPr lang="en-US" sz="3600" b="1" u="sng" dirty="0">
              <a:solidFill>
                <a:srgbClr val="002060"/>
              </a:solidFill>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fr-FR" sz="3600" dirty="0">
                <a:latin typeface="Times New Roman" panose="02020603050405020304" pitchFamily="18" charset="0"/>
                <a:cs typeface="Times New Roman" panose="02020603050405020304" pitchFamily="18" charset="0"/>
              </a:rPr>
              <a:t>Introduction</a:t>
            </a:r>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fr-FR" sz="3600" dirty="0">
                <a:latin typeface="Times New Roman" panose="02020603050405020304" pitchFamily="18" charset="0"/>
                <a:cs typeface="Times New Roman" panose="02020603050405020304" pitchFamily="18" charset="0"/>
              </a:rPr>
              <a:t>Motorola 6809</a:t>
            </a:r>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fr-FR" sz="3600" dirty="0">
                <a:latin typeface="Times New Roman" panose="02020603050405020304" pitchFamily="18" charset="0"/>
                <a:cs typeface="Times New Roman" panose="02020603050405020304" pitchFamily="18" charset="0"/>
              </a:rPr>
              <a:t>Simulateur Motorola 6809:</a:t>
            </a:r>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fr-FR" sz="3600" dirty="0">
                <a:latin typeface="Times New Roman" panose="02020603050405020304" pitchFamily="18" charset="0"/>
                <a:cs typeface="Times New Roman" panose="02020603050405020304" pitchFamily="18" charset="0"/>
              </a:rPr>
              <a:t>Environnement technologiques du simulateur </a:t>
            </a:r>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fr-FR" sz="3600" dirty="0">
                <a:latin typeface="Times New Roman" panose="02020603050405020304" pitchFamily="18" charset="0"/>
                <a:cs typeface="Times New Roman" panose="02020603050405020304" pitchFamily="18" charset="0"/>
              </a:rPr>
              <a:t>Architecture du Simulateur Motorola 6809 </a:t>
            </a:r>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fr-FR" sz="3600" dirty="0">
                <a:latin typeface="Times New Roman" panose="02020603050405020304" pitchFamily="18" charset="0"/>
                <a:cs typeface="Times New Roman" panose="02020603050405020304" pitchFamily="18" charset="0"/>
              </a:rPr>
              <a:t>Les interfaces</a:t>
            </a:r>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fr-FR" sz="3600" dirty="0">
                <a:latin typeface="Times New Roman" panose="02020603050405020304" pitchFamily="18" charset="0"/>
                <a:cs typeface="Times New Roman" panose="02020603050405020304" pitchFamily="18" charset="0"/>
              </a:rPr>
              <a:t>Démonstration-pratique</a:t>
            </a:r>
            <a:endParaRPr lang="en-US" sz="3600" dirty="0">
              <a:latin typeface="Times New Roman" panose="02020603050405020304" pitchFamily="18" charset="0"/>
              <a:cs typeface="Times New Roman" panose="02020603050405020304" pitchFamily="18" charset="0"/>
            </a:endParaRPr>
          </a:p>
          <a:p>
            <a:r>
              <a:rPr lang="fr-FR" sz="3200" dirty="0">
                <a:latin typeface="Times New Roman" panose="02020603050405020304" pitchFamily="18" charset="0"/>
                <a:cs typeface="Times New Roman" panose="02020603050405020304" pitchFamily="18" charset="0"/>
              </a:rPr>
              <a:t> </a:t>
            </a:r>
            <a:endParaRPr lang="en-US" sz="3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3366"/>
        </a:solidFill>
        <a:effectLst/>
      </p:bgPr>
    </p:bg>
    <p:spTree>
      <p:nvGrpSpPr>
        <p:cNvPr id="1" name=""/>
        <p:cNvGrpSpPr/>
        <p:nvPr/>
      </p:nvGrpSpPr>
      <p:grpSpPr>
        <a:xfrm>
          <a:off x="0" y="0"/>
          <a:ext cx="0" cy="0"/>
          <a:chOff x="0" y="0"/>
          <a:chExt cx="0" cy="0"/>
        </a:xfrm>
      </p:grpSpPr>
      <p:grpSp>
        <p:nvGrpSpPr>
          <p:cNvPr id="2" name="Group 2"/>
          <p:cNvGrpSpPr/>
          <p:nvPr/>
        </p:nvGrpSpPr>
        <p:grpSpPr>
          <a:xfrm>
            <a:off x="9877425" y="1562100"/>
            <a:ext cx="6886575" cy="5372100"/>
            <a:chOff x="0" y="0"/>
            <a:chExt cx="1200275" cy="936314"/>
          </a:xfrm>
        </p:grpSpPr>
        <p:sp>
          <p:nvSpPr>
            <p:cNvPr id="3" name="Freeform 3"/>
            <p:cNvSpPr/>
            <p:nvPr/>
          </p:nvSpPr>
          <p:spPr>
            <a:xfrm>
              <a:off x="0" y="0"/>
              <a:ext cx="1200275" cy="936314"/>
            </a:xfrm>
            <a:custGeom>
              <a:avLst/>
              <a:gdLst/>
              <a:ahLst/>
              <a:cxnLst/>
              <a:rect l="l" t="t" r="r" b="b"/>
              <a:pathLst>
                <a:path w="1200275" h="936314">
                  <a:moveTo>
                    <a:pt x="44968" y="0"/>
                  </a:moveTo>
                  <a:lnTo>
                    <a:pt x="1155306" y="0"/>
                  </a:lnTo>
                  <a:cubicBezTo>
                    <a:pt x="1167233" y="0"/>
                    <a:pt x="1178670" y="4738"/>
                    <a:pt x="1187104" y="13171"/>
                  </a:cubicBezTo>
                  <a:cubicBezTo>
                    <a:pt x="1195537" y="21604"/>
                    <a:pt x="1200275" y="33042"/>
                    <a:pt x="1200275" y="44968"/>
                  </a:cubicBezTo>
                  <a:lnTo>
                    <a:pt x="1200275" y="891345"/>
                  </a:lnTo>
                  <a:cubicBezTo>
                    <a:pt x="1200275" y="903272"/>
                    <a:pt x="1195537" y="914710"/>
                    <a:pt x="1187104" y="923143"/>
                  </a:cubicBezTo>
                  <a:cubicBezTo>
                    <a:pt x="1178670" y="931576"/>
                    <a:pt x="1167233" y="936314"/>
                    <a:pt x="1155306" y="936314"/>
                  </a:cubicBezTo>
                  <a:lnTo>
                    <a:pt x="44968" y="936314"/>
                  </a:lnTo>
                  <a:cubicBezTo>
                    <a:pt x="33042" y="936314"/>
                    <a:pt x="21604" y="931576"/>
                    <a:pt x="13171" y="923143"/>
                  </a:cubicBezTo>
                  <a:cubicBezTo>
                    <a:pt x="4738" y="914710"/>
                    <a:pt x="0" y="903272"/>
                    <a:pt x="0" y="891345"/>
                  </a:cubicBezTo>
                  <a:lnTo>
                    <a:pt x="0" y="44968"/>
                  </a:lnTo>
                  <a:cubicBezTo>
                    <a:pt x="0" y="33042"/>
                    <a:pt x="4738" y="21604"/>
                    <a:pt x="13171" y="13171"/>
                  </a:cubicBezTo>
                  <a:cubicBezTo>
                    <a:pt x="21604" y="4738"/>
                    <a:pt x="33042" y="0"/>
                    <a:pt x="44968" y="0"/>
                  </a:cubicBezTo>
                  <a:close/>
                </a:path>
              </a:pathLst>
            </a:custGeom>
            <a:blipFill>
              <a:blip r:embed="rId2"/>
              <a:stretch>
                <a:fillRect l="-246" r="-246"/>
              </a:stretch>
            </a:blipFill>
            <a:ln w="19050" cap="rnd">
              <a:solidFill>
                <a:srgbClr val="FFFFFF"/>
              </a:solidFill>
              <a:prstDash val="solid"/>
              <a:round/>
            </a:ln>
          </p:spPr>
        </p:sp>
      </p:grpSp>
      <p:sp>
        <p:nvSpPr>
          <p:cNvPr id="4" name="TextBox 4"/>
          <p:cNvSpPr txBox="1"/>
          <p:nvPr/>
        </p:nvSpPr>
        <p:spPr>
          <a:xfrm>
            <a:off x="914400" y="2282964"/>
            <a:ext cx="7800975" cy="5326458"/>
          </a:xfrm>
          <a:prstGeom prst="rect">
            <a:avLst/>
          </a:prstGeom>
        </p:spPr>
        <p:txBody>
          <a:bodyPr wrap="square" lIns="0" tIns="0" rIns="0" bIns="0" rtlCol="0" anchor="t">
            <a:spAutoFit/>
          </a:bodyPr>
          <a:lstStyle/>
          <a:p>
            <a:pPr lvl="0">
              <a:lnSpc>
                <a:spcPts val="7875"/>
              </a:lnSpc>
            </a:pPr>
            <a:r>
              <a:rPr lang="fr-FR" sz="3600" b="1" dirty="0" smtClean="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sym typeface="Gilda Display"/>
              </a:rPr>
              <a:t>Introduction:</a:t>
            </a:r>
          </a:p>
          <a:p>
            <a:pPr lvl="0">
              <a:lnSpc>
                <a:spcPts val="7875"/>
              </a:lnSpc>
            </a:pPr>
            <a:r>
              <a:rPr lang="fr-FR" sz="3600" dirty="0">
                <a:solidFill>
                  <a:schemeClr val="bg1"/>
                </a:solidFill>
                <a:latin typeface="Times New Roman" panose="02020603050405020304" pitchFamily="18" charset="0"/>
                <a:cs typeface="Times New Roman" panose="02020603050405020304" pitchFamily="18" charset="0"/>
              </a:rPr>
              <a:t>Le Motorola 6809 est un microprocesseur 8 bits avec certaines capacités 16 bits, conçu par Motorola et introduit en 1978</a:t>
            </a:r>
            <a:endParaRPr lang="fr-FR" sz="6000" dirty="0" smtClean="0">
              <a:solidFill>
                <a:schemeClr val="bg1"/>
              </a:solidFill>
              <a:latin typeface="Times New Roman" panose="02020603050405020304" pitchFamily="18" charset="0"/>
              <a:cs typeface="Times New Roman" panose="02020603050405020304" pitchFamily="18" charset="0"/>
              <a:sym typeface="Gilda Display"/>
            </a:endParaRPr>
          </a:p>
          <a:p>
            <a:pPr lvl="0">
              <a:lnSpc>
                <a:spcPts val="7875"/>
              </a:lnSpc>
            </a:pPr>
            <a:endParaRPr lang="en-US" sz="13800" dirty="0">
              <a:solidFill>
                <a:schemeClr val="bg1"/>
              </a:solidFill>
              <a:latin typeface="Gilda Display"/>
              <a:ea typeface="Gilda Display"/>
              <a:cs typeface="Gilda Display"/>
              <a:sym typeface="Gilda Display"/>
            </a:endParaRPr>
          </a:p>
        </p:txBody>
      </p:sp>
      <p:grpSp>
        <p:nvGrpSpPr>
          <p:cNvPr id="5" name="Group 5"/>
          <p:cNvGrpSpPr/>
          <p:nvPr/>
        </p:nvGrpSpPr>
        <p:grpSpPr>
          <a:xfrm>
            <a:off x="9296400" y="7348453"/>
            <a:ext cx="8229600" cy="935618"/>
            <a:chOff x="0" y="-641462"/>
            <a:chExt cx="10972800" cy="1247490"/>
          </a:xfrm>
        </p:grpSpPr>
        <p:sp>
          <p:nvSpPr>
            <p:cNvPr id="6" name="TextBox 6"/>
            <p:cNvSpPr txBox="1"/>
            <p:nvPr/>
          </p:nvSpPr>
          <p:spPr>
            <a:xfrm>
              <a:off x="0" y="-9525"/>
              <a:ext cx="9182100" cy="615553"/>
            </a:xfrm>
            <a:prstGeom prst="rect">
              <a:avLst/>
            </a:prstGeom>
          </p:spPr>
          <p:txBody>
            <a:bodyPr lIns="0" tIns="0" rIns="0" bIns="0" rtlCol="0" anchor="t">
              <a:spAutoFit/>
            </a:bodyPr>
            <a:lstStyle/>
            <a:p>
              <a:pPr marL="0" lvl="0" indent="0" algn="l">
                <a:lnSpc>
                  <a:spcPts val="3600"/>
                </a:lnSpc>
                <a:spcBef>
                  <a:spcPct val="0"/>
                </a:spcBef>
              </a:pPr>
              <a:endParaRPr lang="en-US" sz="3000" b="1" dirty="0">
                <a:solidFill>
                  <a:srgbClr val="E6E6E6"/>
                </a:solidFill>
                <a:latin typeface="HK Grotesk Bold"/>
                <a:ea typeface="HK Grotesk Bold"/>
                <a:cs typeface="HK Grotesk Bold"/>
                <a:sym typeface="HK Grotesk Bold"/>
              </a:endParaRPr>
            </a:p>
          </p:txBody>
        </p:sp>
        <p:sp>
          <p:nvSpPr>
            <p:cNvPr id="7" name="TextBox 7"/>
            <p:cNvSpPr txBox="1"/>
            <p:nvPr/>
          </p:nvSpPr>
          <p:spPr>
            <a:xfrm>
              <a:off x="304800" y="-641462"/>
              <a:ext cx="10668000" cy="1011986"/>
            </a:xfrm>
            <a:prstGeom prst="rect">
              <a:avLst/>
            </a:prstGeom>
          </p:spPr>
          <p:txBody>
            <a:bodyPr wrap="square" lIns="0" tIns="0" rIns="0" bIns="0" rtlCol="0" anchor="t">
              <a:spAutoFit/>
            </a:bodyPr>
            <a:lstStyle/>
            <a:p>
              <a:pPr lvl="0">
                <a:lnSpc>
                  <a:spcPts val="2859"/>
                </a:lnSpc>
              </a:pPr>
              <a:r>
                <a:rPr lang="fr-FR" sz="3600" dirty="0">
                  <a:solidFill>
                    <a:schemeClr val="bg1"/>
                  </a:solidFill>
                  <a:latin typeface="Times New Roman" panose="02020603050405020304" pitchFamily="18" charset="0"/>
                  <a:cs typeface="Times New Roman" panose="02020603050405020304" pitchFamily="18" charset="0"/>
                </a:rPr>
                <a:t>I</a:t>
              </a:r>
              <a:r>
                <a:rPr lang="fr-FR" sz="3600" dirty="0" smtClean="0">
                  <a:solidFill>
                    <a:schemeClr val="bg1"/>
                  </a:solidFill>
                  <a:latin typeface="Times New Roman" panose="02020603050405020304" pitchFamily="18" charset="0"/>
                  <a:cs typeface="Times New Roman" panose="02020603050405020304" pitchFamily="18" charset="0"/>
                </a:rPr>
                <a:t>l </a:t>
              </a:r>
              <a:r>
                <a:rPr lang="fr-FR" sz="3600" dirty="0">
                  <a:solidFill>
                    <a:schemeClr val="bg1"/>
                  </a:solidFill>
                  <a:latin typeface="Times New Roman" panose="02020603050405020304" pitchFamily="18" charset="0"/>
                  <a:cs typeface="Times New Roman" panose="02020603050405020304" pitchFamily="18" charset="0"/>
                </a:rPr>
                <a:t>était considéré comme l’un des microprocesseurs 8 bits les plus puissants.</a:t>
              </a:r>
              <a:endParaRPr lang="en-US" sz="4000" dirty="0">
                <a:solidFill>
                  <a:schemeClr val="bg1"/>
                </a:solidFill>
                <a:latin typeface="Times New Roman" panose="02020603050405020304" pitchFamily="18" charset="0"/>
                <a:ea typeface="HK Grotesk Light"/>
                <a:cs typeface="Times New Roman" panose="02020603050405020304" pitchFamily="18" charset="0"/>
                <a:sym typeface="HK Grotesk Light"/>
              </a:endParaRPr>
            </a:p>
          </p:txBody>
        </p:sp>
      </p:grpSp>
      <p:sp>
        <p:nvSpPr>
          <p:cNvPr id="8" name="Freeform 8"/>
          <p:cNvSpPr/>
          <p:nvPr/>
        </p:nvSpPr>
        <p:spPr>
          <a:xfrm rot="-1268288">
            <a:off x="14275228" y="-6577016"/>
            <a:ext cx="10936025" cy="10299747"/>
          </a:xfrm>
          <a:custGeom>
            <a:avLst/>
            <a:gdLst/>
            <a:ahLst/>
            <a:cxnLst/>
            <a:rect l="l" t="t" r="r" b="b"/>
            <a:pathLst>
              <a:path w="10936025" h="10299747">
                <a:moveTo>
                  <a:pt x="0" y="0"/>
                </a:moveTo>
                <a:lnTo>
                  <a:pt x="10936025" y="0"/>
                </a:lnTo>
                <a:lnTo>
                  <a:pt x="10936025" y="10299747"/>
                </a:lnTo>
                <a:lnTo>
                  <a:pt x="0" y="10299747"/>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2" name="Freeform 2"/>
          <p:cNvSpPr/>
          <p:nvPr/>
        </p:nvSpPr>
        <p:spPr>
          <a:xfrm rot="-4945975">
            <a:off x="15101778" y="-5016438"/>
            <a:ext cx="10936025" cy="10299747"/>
          </a:xfrm>
          <a:custGeom>
            <a:avLst/>
            <a:gdLst/>
            <a:ahLst/>
            <a:cxnLst/>
            <a:rect l="l" t="t" r="r" b="b"/>
            <a:pathLst>
              <a:path w="10936025" h="10299747">
                <a:moveTo>
                  <a:pt x="0" y="0"/>
                </a:moveTo>
                <a:lnTo>
                  <a:pt x="10936025" y="0"/>
                </a:lnTo>
                <a:lnTo>
                  <a:pt x="10936025" y="10299748"/>
                </a:lnTo>
                <a:lnTo>
                  <a:pt x="0" y="10299748"/>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4401800" y="723900"/>
            <a:ext cx="7191375" cy="8953500"/>
            <a:chOff x="0" y="0"/>
            <a:chExt cx="1114132" cy="1387131"/>
          </a:xfrm>
        </p:grpSpPr>
        <p:sp>
          <p:nvSpPr>
            <p:cNvPr id="4" name="Freeform 4"/>
            <p:cNvSpPr/>
            <p:nvPr/>
          </p:nvSpPr>
          <p:spPr>
            <a:xfrm>
              <a:off x="0" y="0"/>
              <a:ext cx="1114132" cy="1387131"/>
            </a:xfrm>
            <a:custGeom>
              <a:avLst/>
              <a:gdLst/>
              <a:ahLst/>
              <a:cxnLst/>
              <a:rect l="l" t="t" r="r" b="b"/>
              <a:pathLst>
                <a:path w="1114132" h="1387131">
                  <a:moveTo>
                    <a:pt x="43062" y="0"/>
                  </a:moveTo>
                  <a:lnTo>
                    <a:pt x="1071070" y="0"/>
                  </a:lnTo>
                  <a:cubicBezTo>
                    <a:pt x="1094853" y="0"/>
                    <a:pt x="1114132" y="19280"/>
                    <a:pt x="1114132" y="43062"/>
                  </a:cubicBezTo>
                  <a:lnTo>
                    <a:pt x="1114132" y="1344069"/>
                  </a:lnTo>
                  <a:cubicBezTo>
                    <a:pt x="1114132" y="1367852"/>
                    <a:pt x="1094853" y="1387131"/>
                    <a:pt x="1071070" y="1387131"/>
                  </a:cubicBezTo>
                  <a:lnTo>
                    <a:pt x="43062" y="1387131"/>
                  </a:lnTo>
                  <a:cubicBezTo>
                    <a:pt x="19280" y="1387131"/>
                    <a:pt x="0" y="1367852"/>
                    <a:pt x="0" y="1344069"/>
                  </a:cubicBezTo>
                  <a:lnTo>
                    <a:pt x="0" y="43062"/>
                  </a:lnTo>
                  <a:cubicBezTo>
                    <a:pt x="0" y="19280"/>
                    <a:pt x="19280" y="0"/>
                    <a:pt x="43062" y="0"/>
                  </a:cubicBezTo>
                  <a:close/>
                </a:path>
              </a:pathLst>
            </a:custGeom>
            <a:blipFill>
              <a:blip r:embed="rId4"/>
              <a:stretch>
                <a:fillRect t="-199" b="-199"/>
              </a:stretch>
            </a:blipFill>
            <a:ln w="28575" cap="rnd">
              <a:solidFill>
                <a:srgbClr val="FFFFFF"/>
              </a:solidFill>
              <a:prstDash val="solid"/>
              <a:round/>
            </a:ln>
          </p:spPr>
        </p:sp>
      </p:grpSp>
      <p:sp>
        <p:nvSpPr>
          <p:cNvPr id="5" name="TextBox 5"/>
          <p:cNvSpPr txBox="1"/>
          <p:nvPr/>
        </p:nvSpPr>
        <p:spPr>
          <a:xfrm>
            <a:off x="609600" y="133435"/>
            <a:ext cx="13258800" cy="9582110"/>
          </a:xfrm>
          <a:prstGeom prst="rect">
            <a:avLst/>
          </a:prstGeom>
        </p:spPr>
        <p:txBody>
          <a:bodyPr wrap="square" lIns="0" tIns="0" rIns="0" bIns="0" rtlCol="0" anchor="t">
            <a:spAutoFit/>
          </a:bodyPr>
          <a:lstStyle/>
          <a:p>
            <a:pPr lvl="0">
              <a:lnSpc>
                <a:spcPts val="8799"/>
              </a:lnSpc>
            </a:pPr>
            <a:r>
              <a:rPr lang="fr-FR" sz="2800" b="1" dirty="0">
                <a:latin typeface="Times New Roman" panose="02020603050405020304" pitchFamily="18" charset="0"/>
                <a:cs typeface="Times New Roman" panose="02020603050405020304" pitchFamily="18" charset="0"/>
              </a:rPr>
              <a:t>On peut identifier plusieurs caractéristiques fondamentales, telles que </a:t>
            </a:r>
            <a:r>
              <a:rPr lang="fr-FR" sz="2800" b="1" dirty="0" smtClean="0">
                <a:latin typeface="Times New Roman" panose="02020603050405020304" pitchFamily="18" charset="0"/>
                <a:cs typeface="Times New Roman" panose="02020603050405020304" pitchFamily="18" charset="0"/>
              </a:rPr>
              <a:t>:</a:t>
            </a:r>
          </a:p>
          <a:p>
            <a:pPr lvl="0"/>
            <a:r>
              <a:rPr lang="fr-FR" sz="2800" b="1" u="sng" dirty="0">
                <a:latin typeface="Times New Roman" panose="02020603050405020304" pitchFamily="18" charset="0"/>
                <a:cs typeface="Times New Roman" panose="02020603050405020304" pitchFamily="18" charset="0"/>
              </a:rPr>
              <a:t>Jeu d’instructions flexible et modes d’adressage variés: </a:t>
            </a:r>
            <a:endParaRPr lang="en-US" sz="2800" b="1" dirty="0">
              <a:latin typeface="Times New Roman" panose="02020603050405020304" pitchFamily="18" charset="0"/>
              <a:cs typeface="Times New Roman" panose="02020603050405020304" pitchFamily="18" charset="0"/>
            </a:endParaRPr>
          </a:p>
          <a:p>
            <a:r>
              <a:rPr lang="fr-FR" sz="2800" b="1" dirty="0">
                <a:latin typeface="Times New Roman" panose="02020603050405020304" pitchFamily="18" charset="0"/>
                <a:cs typeface="Times New Roman" panose="02020603050405020304" pitchFamily="18" charset="0"/>
              </a:rPr>
              <a:t>Le Motorola 6809 possède environ 59 instructions fondamentales. Cependant, l'introduction de différents modes d'adressage permet d'obtenir plus de 1460 codes opérationnels possibles. </a:t>
            </a:r>
            <a:r>
              <a:rPr lang="fr-FR" sz="2800" b="1" dirty="0" smtClean="0">
                <a:latin typeface="Times New Roman" panose="02020603050405020304" pitchFamily="18" charset="0"/>
                <a:cs typeface="Times New Roman" panose="02020603050405020304" pitchFamily="18" charset="0"/>
              </a:rPr>
              <a:t>Cette </a:t>
            </a:r>
            <a:r>
              <a:rPr lang="fr-FR" sz="2800" b="1" dirty="0">
                <a:latin typeface="Times New Roman" panose="02020603050405020304" pitchFamily="18" charset="0"/>
                <a:cs typeface="Times New Roman" panose="02020603050405020304" pitchFamily="18" charset="0"/>
              </a:rPr>
              <a:t>richesse rend la programmation en assembleur plus puissante et plus flexible, permettant une grande flexibilité dans l’accès aux données et la manipulation de la mémoire.</a:t>
            </a:r>
            <a:endParaRPr lang="en-US" sz="2800" b="1" dirty="0">
              <a:latin typeface="Times New Roman" panose="02020603050405020304" pitchFamily="18" charset="0"/>
              <a:cs typeface="Times New Roman" panose="02020603050405020304" pitchFamily="18" charset="0"/>
            </a:endParaRPr>
          </a:p>
          <a:p>
            <a:r>
              <a:rPr lang="fr-FR" sz="2800" b="1" dirty="0">
                <a:latin typeface="Times New Roman" panose="02020603050405020304" pitchFamily="18" charset="0"/>
                <a:cs typeface="Times New Roman" panose="02020603050405020304" pitchFamily="18" charset="0"/>
              </a:rPr>
              <a:t> </a:t>
            </a:r>
            <a:endParaRPr lang="en-US" sz="2800" b="1" dirty="0">
              <a:latin typeface="Times New Roman" panose="02020603050405020304" pitchFamily="18" charset="0"/>
              <a:cs typeface="Times New Roman" panose="02020603050405020304" pitchFamily="18" charset="0"/>
            </a:endParaRPr>
          </a:p>
          <a:p>
            <a:pPr lvl="0"/>
            <a:r>
              <a:rPr lang="fr-FR" sz="2800" b="1" u="sng" dirty="0">
                <a:latin typeface="Times New Roman" panose="02020603050405020304" pitchFamily="18" charset="0"/>
                <a:cs typeface="Times New Roman" panose="02020603050405020304" pitchFamily="18" charset="0"/>
              </a:rPr>
              <a:t>Architecture supérieure :</a:t>
            </a:r>
            <a:endParaRPr lang="en-US" sz="2800" b="1" dirty="0">
              <a:latin typeface="Times New Roman" panose="02020603050405020304" pitchFamily="18" charset="0"/>
              <a:cs typeface="Times New Roman" panose="02020603050405020304" pitchFamily="18" charset="0"/>
            </a:endParaRPr>
          </a:p>
          <a:p>
            <a:r>
              <a:rPr lang="fr-FR" sz="2800" b="1" dirty="0">
                <a:latin typeface="Times New Roman" panose="02020603050405020304" pitchFamily="18" charset="0"/>
                <a:cs typeface="Times New Roman" panose="02020603050405020304" pitchFamily="18" charset="0"/>
              </a:rPr>
              <a:t>Le Motorola 6809 était plus avancé que les autres processeurs 8 bits de son époque car il avait plus de registres et des modes d’adressage plus flexibles, ce qui permettait une programmation plus facile et plus puissante.</a:t>
            </a:r>
            <a:endParaRPr lang="en-US" sz="2800" b="1" dirty="0">
              <a:latin typeface="Times New Roman" panose="02020603050405020304" pitchFamily="18" charset="0"/>
              <a:cs typeface="Times New Roman" panose="02020603050405020304" pitchFamily="18" charset="0"/>
            </a:endParaRPr>
          </a:p>
          <a:p>
            <a:r>
              <a:rPr lang="fr-FR" sz="2800" b="1" dirty="0">
                <a:latin typeface="Times New Roman" panose="02020603050405020304" pitchFamily="18" charset="0"/>
                <a:cs typeface="Times New Roman" panose="02020603050405020304" pitchFamily="18" charset="0"/>
              </a:rPr>
              <a:t> </a:t>
            </a:r>
            <a:endParaRPr lang="en-US" sz="2800" b="1" dirty="0">
              <a:latin typeface="Times New Roman" panose="02020603050405020304" pitchFamily="18" charset="0"/>
              <a:cs typeface="Times New Roman" panose="02020603050405020304" pitchFamily="18" charset="0"/>
            </a:endParaRPr>
          </a:p>
          <a:p>
            <a:pPr lvl="0"/>
            <a:r>
              <a:rPr lang="fr-FR" sz="2800" b="1" u="sng" dirty="0">
                <a:latin typeface="Times New Roman" panose="02020603050405020304" pitchFamily="18" charset="0"/>
                <a:cs typeface="Times New Roman" panose="02020603050405020304" pitchFamily="18" charset="0"/>
              </a:rPr>
              <a:t>Support avancé des interruptions et multitâche :</a:t>
            </a:r>
            <a:endParaRPr lang="en-US" sz="2800" b="1" dirty="0">
              <a:latin typeface="Times New Roman" panose="02020603050405020304" pitchFamily="18" charset="0"/>
              <a:cs typeface="Times New Roman" panose="02020603050405020304" pitchFamily="18" charset="0"/>
            </a:endParaRPr>
          </a:p>
          <a:p>
            <a:r>
              <a:rPr lang="fr-FR" sz="2800" b="1" dirty="0">
                <a:latin typeface="Times New Roman" panose="02020603050405020304" pitchFamily="18" charset="0"/>
                <a:cs typeface="Times New Roman" panose="02020603050405020304" pitchFamily="18" charset="0"/>
              </a:rPr>
              <a:t>Le 6809 offrait une gestion des interruptions plus flexible et structurée, facilitant la gestion simultanée de plusieurs tâches ou événements. À l'inverse de nombreux processeurs 8 bits à cette époque, il était capable de gérer des routines d'interruption plus sophistiquées sans compromettre des informations cruciales.</a:t>
            </a:r>
            <a:endParaRPr lang="en-US" sz="2800" b="1" dirty="0">
              <a:latin typeface="Times New Roman" panose="02020603050405020304" pitchFamily="18" charset="0"/>
              <a:cs typeface="Times New Roman" panose="02020603050405020304" pitchFamily="18" charset="0"/>
            </a:endParaRPr>
          </a:p>
          <a:p>
            <a:pPr lvl="0">
              <a:lnSpc>
                <a:spcPts val="8799"/>
              </a:lnSpc>
            </a:pPr>
            <a:endParaRPr lang="en-US" sz="8799" dirty="0">
              <a:solidFill>
                <a:srgbClr val="003366"/>
              </a:solidFill>
              <a:latin typeface="Gilda Display"/>
              <a:ea typeface="Gilda Display"/>
              <a:cs typeface="Gilda Display"/>
              <a:sym typeface="Gilda Display"/>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animEffect transition="in" filter="fade">
                                      <p:cBhvr>
                                        <p:cTn id="15" dur="500"/>
                                        <p:tgtEl>
                                          <p:spTgt spid="5">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5" end="5"/>
                                            </p:txEl>
                                          </p:spTgt>
                                        </p:tgtEl>
                                        <p:attrNameLst>
                                          <p:attrName>style.visibility</p:attrName>
                                        </p:attrNameLst>
                                      </p:cBhvr>
                                      <p:to>
                                        <p:strVal val="visible"/>
                                      </p:to>
                                    </p:set>
                                    <p:animEffect transition="in" filter="fade">
                                      <p:cBhvr>
                                        <p:cTn id="18" dur="500"/>
                                        <p:tgtEl>
                                          <p:spTgt spid="5">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animEffect transition="in" filter="fade">
                                      <p:cBhvr>
                                        <p:cTn id="23" dur="500"/>
                                        <p:tgtEl>
                                          <p:spTgt spid="5">
                                            <p:txEl>
                                              <p:pRg st="7" end="7"/>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8" end="8"/>
                                            </p:txEl>
                                          </p:spTgt>
                                        </p:tgtEl>
                                        <p:attrNameLst>
                                          <p:attrName>style.visibility</p:attrName>
                                        </p:attrNameLst>
                                      </p:cBhvr>
                                      <p:to>
                                        <p:strVal val="visible"/>
                                      </p:to>
                                    </p:set>
                                    <p:animEffect transition="in" filter="fade">
                                      <p:cBhvr>
                                        <p:cTn id="26"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3366"/>
        </a:solidFill>
        <a:effectLst/>
      </p:bgPr>
    </p:bg>
    <p:spTree>
      <p:nvGrpSpPr>
        <p:cNvPr id="1" name=""/>
        <p:cNvGrpSpPr/>
        <p:nvPr/>
      </p:nvGrpSpPr>
      <p:grpSpPr>
        <a:xfrm>
          <a:off x="0" y="0"/>
          <a:ext cx="0" cy="0"/>
          <a:chOff x="0" y="0"/>
          <a:chExt cx="0" cy="0"/>
        </a:xfrm>
      </p:grpSpPr>
      <p:sp>
        <p:nvSpPr>
          <p:cNvPr id="2" name="Freeform 2"/>
          <p:cNvSpPr/>
          <p:nvPr/>
        </p:nvSpPr>
        <p:spPr>
          <a:xfrm rot="4437773">
            <a:off x="13643430" y="-6120533"/>
            <a:ext cx="12640239" cy="11904807"/>
          </a:xfrm>
          <a:custGeom>
            <a:avLst/>
            <a:gdLst/>
            <a:ahLst/>
            <a:cxnLst/>
            <a:rect l="l" t="t" r="r" b="b"/>
            <a:pathLst>
              <a:path w="12640239" h="11904807">
                <a:moveTo>
                  <a:pt x="0" y="0"/>
                </a:moveTo>
                <a:lnTo>
                  <a:pt x="12640239" y="0"/>
                </a:lnTo>
                <a:lnTo>
                  <a:pt x="12640239" y="11904806"/>
                </a:lnTo>
                <a:lnTo>
                  <a:pt x="0" y="11904806"/>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a:ln cap="sq">
            <a:noFill/>
            <a:prstDash val="solid"/>
            <a:miter/>
          </a:ln>
        </p:spPr>
      </p:sp>
      <p:sp>
        <p:nvSpPr>
          <p:cNvPr id="5" name="TextBox 5"/>
          <p:cNvSpPr txBox="1"/>
          <p:nvPr/>
        </p:nvSpPr>
        <p:spPr>
          <a:xfrm>
            <a:off x="609600" y="1028700"/>
            <a:ext cx="15544800" cy="4616648"/>
          </a:xfrm>
          <a:prstGeom prst="rect">
            <a:avLst/>
          </a:prstGeom>
        </p:spPr>
        <p:txBody>
          <a:bodyPr wrap="square" lIns="0" tIns="0" rIns="0" bIns="0" rtlCol="0" anchor="t">
            <a:spAutoFit/>
          </a:bodyPr>
          <a:lstStyle/>
          <a:p>
            <a:pPr lvl="0">
              <a:lnSpc>
                <a:spcPts val="3600"/>
              </a:lnSpc>
              <a:spcBef>
                <a:spcPct val="0"/>
              </a:spcBef>
            </a:pPr>
            <a:r>
              <a:rPr lang="fr-FR" sz="3600" b="1" u="sng" dirty="0">
                <a:solidFill>
                  <a:schemeClr val="bg1"/>
                </a:solidFill>
                <a:latin typeface="Times New Roman" panose="02020603050405020304" pitchFamily="18" charset="0"/>
                <a:cs typeface="Times New Roman" panose="02020603050405020304" pitchFamily="18" charset="0"/>
              </a:rPr>
              <a:t>Motorola </a:t>
            </a:r>
            <a:r>
              <a:rPr lang="fr-FR" sz="3600" b="1" u="sng" dirty="0" smtClean="0">
                <a:solidFill>
                  <a:schemeClr val="bg1"/>
                </a:solidFill>
                <a:latin typeface="Times New Roman" panose="02020603050405020304" pitchFamily="18" charset="0"/>
                <a:cs typeface="Times New Roman" panose="02020603050405020304" pitchFamily="18" charset="0"/>
              </a:rPr>
              <a:t>6809:</a:t>
            </a:r>
            <a:endParaRPr lang="fr-FR" sz="3600" b="1" u="sng" dirty="0">
              <a:solidFill>
                <a:schemeClr val="bg1"/>
              </a:solidFill>
              <a:latin typeface="Times New Roman" panose="02020603050405020304" pitchFamily="18" charset="0"/>
              <a:cs typeface="Times New Roman" panose="02020603050405020304" pitchFamily="18" charset="0"/>
            </a:endParaRPr>
          </a:p>
          <a:p>
            <a:pPr lvl="0">
              <a:lnSpc>
                <a:spcPts val="3600"/>
              </a:lnSpc>
              <a:spcBef>
                <a:spcPct val="0"/>
              </a:spcBef>
            </a:pPr>
            <a:r>
              <a:rPr lang="fr-FR" sz="3200" dirty="0" smtClean="0">
                <a:solidFill>
                  <a:schemeClr val="bg1"/>
                </a:solidFill>
                <a:latin typeface="Times New Roman" panose="02020603050405020304" pitchFamily="18" charset="0"/>
                <a:cs typeface="Times New Roman" panose="02020603050405020304" pitchFamily="18" charset="0"/>
              </a:rPr>
              <a:t>Le</a:t>
            </a:r>
            <a:r>
              <a:rPr lang="fr-FR" sz="3200" dirty="0">
                <a:solidFill>
                  <a:schemeClr val="bg1"/>
                </a:solidFill>
                <a:latin typeface="Times New Roman" panose="02020603050405020304" pitchFamily="18" charset="0"/>
                <a:cs typeface="Times New Roman" panose="02020603050405020304" pitchFamily="18" charset="0"/>
              </a:rPr>
              <a:t>​‍​‌‍​‍‌​‍​‌‍​‍‌ </a:t>
            </a:r>
            <a:r>
              <a:rPr lang="fr-FR" sz="3200" dirty="0" smtClean="0">
                <a:solidFill>
                  <a:schemeClr val="bg1"/>
                </a:solidFill>
                <a:latin typeface="Times New Roman" panose="02020603050405020304" pitchFamily="18" charset="0"/>
                <a:cs typeface="Times New Roman" panose="02020603050405020304" pitchFamily="18" charset="0"/>
              </a:rPr>
              <a:t>microprocesseur</a:t>
            </a:r>
            <a:r>
              <a:rPr lang="fr-FR" sz="3200" dirty="0" smtClean="0">
                <a:latin typeface="Times New Roman" panose="02020603050405020304" pitchFamily="18" charset="0"/>
                <a:cs typeface="Times New Roman" panose="02020603050405020304" pitchFamily="18" charset="0"/>
              </a:rPr>
              <a:t> </a:t>
            </a:r>
            <a:r>
              <a:rPr lang="fr-FR" sz="3200" dirty="0" smtClean="0">
                <a:solidFill>
                  <a:schemeClr val="bg1"/>
                </a:solidFill>
                <a:latin typeface="Times New Roman" panose="02020603050405020304" pitchFamily="18" charset="0"/>
                <a:cs typeface="Times New Roman" panose="02020603050405020304" pitchFamily="18" charset="0"/>
              </a:rPr>
              <a:t>Motorola </a:t>
            </a:r>
            <a:r>
              <a:rPr lang="fr-FR" sz="3200" dirty="0">
                <a:solidFill>
                  <a:schemeClr val="bg1"/>
                </a:solidFill>
                <a:latin typeface="Times New Roman" panose="02020603050405020304" pitchFamily="18" charset="0"/>
                <a:cs typeface="Times New Roman" panose="02020603050405020304" pitchFamily="18" charset="0"/>
              </a:rPr>
              <a:t>6809 fut l’un des plus puissants de sa catégorie à son époque et connut un succès important puisqu’il fut utilisé dans une </a:t>
            </a:r>
            <a:r>
              <a:rPr lang="fr-FR" sz="3200" dirty="0" smtClean="0">
                <a:solidFill>
                  <a:schemeClr val="bg1"/>
                </a:solidFill>
                <a:latin typeface="Times New Roman" panose="02020603050405020304" pitchFamily="18" charset="0"/>
                <a:cs typeface="Times New Roman" panose="02020603050405020304" pitchFamily="18" charset="0"/>
              </a:rPr>
              <a:t>multitude </a:t>
            </a:r>
            <a:r>
              <a:rPr lang="fr-FR" sz="3200" dirty="0">
                <a:solidFill>
                  <a:schemeClr val="bg1"/>
                </a:solidFill>
                <a:latin typeface="Times New Roman" panose="02020603050405020304" pitchFamily="18" charset="0"/>
                <a:cs typeface="Times New Roman" panose="02020603050405020304" pitchFamily="18" charset="0"/>
              </a:rPr>
              <a:t>d’appareils dans les années 70 et 80. On le retrouvait </a:t>
            </a:r>
            <a:r>
              <a:rPr lang="fr-FR" sz="3200" dirty="0" smtClean="0">
                <a:solidFill>
                  <a:schemeClr val="bg1"/>
                </a:solidFill>
                <a:latin typeface="Times New Roman" panose="02020603050405020304" pitchFamily="18" charset="0"/>
                <a:cs typeface="Times New Roman" panose="02020603050405020304" pitchFamily="18" charset="0"/>
              </a:rPr>
              <a:t>dans:</a:t>
            </a:r>
          </a:p>
          <a:p>
            <a:pPr marL="457200" lvl="0" indent="-457200">
              <a:lnSpc>
                <a:spcPts val="3600"/>
              </a:lnSpc>
              <a:spcBef>
                <a:spcPct val="0"/>
              </a:spcBef>
              <a:buFont typeface="Wingdings" panose="05000000000000000000" pitchFamily="2" charset="2"/>
              <a:buChar char="ü"/>
            </a:pPr>
            <a:r>
              <a:rPr lang="fr-FR" sz="3200" dirty="0">
                <a:solidFill>
                  <a:schemeClr val="bg1"/>
                </a:solidFill>
                <a:latin typeface="Times New Roman" panose="02020603050405020304" pitchFamily="18" charset="0"/>
                <a:cs typeface="Times New Roman" panose="02020603050405020304" pitchFamily="18" charset="0"/>
              </a:rPr>
              <a:t>ordinateurs </a:t>
            </a:r>
            <a:r>
              <a:rPr lang="fr-FR" sz="3200" dirty="0" smtClean="0">
                <a:solidFill>
                  <a:schemeClr val="bg1"/>
                </a:solidFill>
                <a:latin typeface="Times New Roman" panose="02020603050405020304" pitchFamily="18" charset="0"/>
                <a:cs typeface="Times New Roman" panose="02020603050405020304" pitchFamily="18" charset="0"/>
              </a:rPr>
              <a:t>personnels</a:t>
            </a:r>
          </a:p>
          <a:p>
            <a:pPr marL="457200" lvl="0" indent="-457200">
              <a:lnSpc>
                <a:spcPts val="3600"/>
              </a:lnSpc>
              <a:spcBef>
                <a:spcPct val="0"/>
              </a:spcBef>
              <a:buFont typeface="Wingdings" panose="05000000000000000000" pitchFamily="2" charset="2"/>
              <a:buChar char="ü"/>
            </a:pPr>
            <a:r>
              <a:rPr lang="fr-FR" sz="3200" dirty="0">
                <a:solidFill>
                  <a:schemeClr val="bg1"/>
                </a:solidFill>
                <a:latin typeface="Times New Roman" panose="02020603050405020304" pitchFamily="18" charset="0"/>
                <a:cs typeface="Times New Roman" panose="02020603050405020304" pitchFamily="18" charset="0"/>
              </a:rPr>
              <a:t>micro-ordinateurs utilisés dans les </a:t>
            </a:r>
            <a:r>
              <a:rPr lang="fr-FR" sz="3200" dirty="0" smtClean="0">
                <a:solidFill>
                  <a:schemeClr val="bg1"/>
                </a:solidFill>
                <a:latin typeface="Times New Roman" panose="02020603050405020304" pitchFamily="18" charset="0"/>
                <a:cs typeface="Times New Roman" panose="02020603050405020304" pitchFamily="18" charset="0"/>
              </a:rPr>
              <a:t>foyers</a:t>
            </a:r>
          </a:p>
          <a:p>
            <a:pPr marL="457200" lvl="0" indent="-457200">
              <a:lnSpc>
                <a:spcPts val="3600"/>
              </a:lnSpc>
              <a:spcBef>
                <a:spcPct val="0"/>
              </a:spcBef>
              <a:buFont typeface="Wingdings" panose="05000000000000000000" pitchFamily="2" charset="2"/>
              <a:buChar char="ü"/>
            </a:pPr>
            <a:r>
              <a:rPr lang="fr-FR" sz="3200" dirty="0">
                <a:solidFill>
                  <a:schemeClr val="bg1"/>
                </a:solidFill>
                <a:latin typeface="Times New Roman" panose="02020603050405020304" pitchFamily="18" charset="0"/>
                <a:cs typeface="Times New Roman" panose="02020603050405020304" pitchFamily="18" charset="0"/>
              </a:rPr>
              <a:t>certaines consoles de jeux </a:t>
            </a:r>
            <a:r>
              <a:rPr lang="fr-FR" sz="3200" dirty="0" smtClean="0">
                <a:solidFill>
                  <a:schemeClr val="bg1"/>
                </a:solidFill>
                <a:latin typeface="Times New Roman" panose="02020603050405020304" pitchFamily="18" charset="0"/>
                <a:cs typeface="Times New Roman" panose="02020603050405020304" pitchFamily="18" charset="0"/>
              </a:rPr>
              <a:t>vidéo</a:t>
            </a:r>
          </a:p>
          <a:p>
            <a:pPr marL="457200" lvl="0" indent="-457200">
              <a:lnSpc>
                <a:spcPts val="3600"/>
              </a:lnSpc>
              <a:spcBef>
                <a:spcPct val="0"/>
              </a:spcBef>
              <a:buFont typeface="Wingdings" panose="05000000000000000000" pitchFamily="2" charset="2"/>
              <a:buChar char="ü"/>
            </a:pPr>
            <a:r>
              <a:rPr lang="fr-FR" sz="3200" dirty="0">
                <a:solidFill>
                  <a:schemeClr val="bg1"/>
                </a:solidFill>
                <a:latin typeface="Times New Roman" panose="02020603050405020304" pitchFamily="18" charset="0"/>
                <a:cs typeface="Times New Roman" panose="02020603050405020304" pitchFamily="18" charset="0"/>
              </a:rPr>
              <a:t>Il servit également d’électronique principale pour des machines équipées du système d’exploitation </a:t>
            </a:r>
            <a:r>
              <a:rPr lang="fr-FR" sz="3200" dirty="0" smtClean="0">
                <a:solidFill>
                  <a:schemeClr val="bg1"/>
                </a:solidFill>
                <a:latin typeface="Times New Roman" panose="02020603050405020304" pitchFamily="18" charset="0"/>
                <a:cs typeface="Times New Roman" panose="02020603050405020304" pitchFamily="18" charset="0"/>
              </a:rPr>
              <a:t>multitâche</a:t>
            </a:r>
          </a:p>
          <a:p>
            <a:pPr lvl="0">
              <a:lnSpc>
                <a:spcPts val="3600"/>
              </a:lnSpc>
              <a:spcBef>
                <a:spcPct val="0"/>
              </a:spcBef>
            </a:pPr>
            <a:endParaRPr lang="en-US" sz="19900" b="1" dirty="0">
              <a:solidFill>
                <a:schemeClr val="bg1"/>
              </a:solidFill>
              <a:latin typeface="HK Grotesk Bold"/>
              <a:ea typeface="HK Grotesk Bold"/>
              <a:cs typeface="HK Grotesk Bold"/>
              <a:sym typeface="HK Grotesk Bold"/>
            </a:endParaRPr>
          </a:p>
        </p:txBody>
      </p:sp>
      <p:sp>
        <p:nvSpPr>
          <p:cNvPr id="15" name="ZoneTexte 14"/>
          <p:cNvSpPr txBox="1"/>
          <p:nvPr/>
        </p:nvSpPr>
        <p:spPr>
          <a:xfrm>
            <a:off x="609600" y="5295900"/>
            <a:ext cx="15849600" cy="1077218"/>
          </a:xfrm>
          <a:prstGeom prst="rect">
            <a:avLst/>
          </a:prstGeom>
          <a:noFill/>
        </p:spPr>
        <p:txBody>
          <a:bodyPr wrap="square" rtlCol="0">
            <a:spAutoFit/>
          </a:bodyPr>
          <a:lstStyle/>
          <a:p>
            <a:r>
              <a:rPr lang="fr-FR" sz="3200" dirty="0">
                <a:solidFill>
                  <a:schemeClr val="bg1"/>
                </a:solidFill>
                <a:latin typeface="Times New Roman" panose="02020603050405020304" pitchFamily="18" charset="0"/>
                <a:cs typeface="Times New Roman" panose="02020603050405020304" pitchFamily="18" charset="0"/>
              </a:rPr>
              <a:t>Par sa puissance et sa flexibilité, le 6809 contribua donc fortement à l’évolution des machines informatiques de la fin des années 70 et du début des années ​‍​‌‍​‍‌​‍​‌‍​‍‌80.</a:t>
            </a:r>
            <a:endParaRPr lang="en-US"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Effect transition="in" filter="fade">
                                      <p:cBhvr>
                                        <p:cTn id="12" dur="500"/>
                                        <p:tgtEl>
                                          <p:spTgt spid="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fade">
                                      <p:cBhvr>
                                        <p:cTn id="22" dur="500"/>
                                        <p:tgtEl>
                                          <p:spTgt spid="5">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15">
                                            <p:txEl>
                                              <p:pRg st="0" end="0"/>
                                            </p:txEl>
                                          </p:spTgt>
                                        </p:tgtEl>
                                        <p:attrNameLst>
                                          <p:attrName>style.visibility</p:attrName>
                                        </p:attrNameLst>
                                      </p:cBhvr>
                                      <p:to>
                                        <p:strVal val="visible"/>
                                      </p:to>
                                    </p:set>
                                    <p:animEffect transition="in" filter="fade">
                                      <p:cBhvr>
                                        <p:cTn id="27" dur="1000"/>
                                        <p:tgtEl>
                                          <p:spTgt spid="15">
                                            <p:txEl>
                                              <p:pRg st="0" end="0"/>
                                            </p:txEl>
                                          </p:spTgt>
                                        </p:tgtEl>
                                      </p:cBhvr>
                                    </p:animEffect>
                                    <p:anim calcmode="lin" valueType="num">
                                      <p:cBhvr>
                                        <p:cTn id="28"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2" name="Freeform 2"/>
          <p:cNvSpPr/>
          <p:nvPr/>
        </p:nvSpPr>
        <p:spPr>
          <a:xfrm rot="-1268288">
            <a:off x="-5468013" y="-6350191"/>
            <a:ext cx="10936025" cy="10299747"/>
          </a:xfrm>
          <a:custGeom>
            <a:avLst/>
            <a:gdLst/>
            <a:ahLst/>
            <a:cxnLst/>
            <a:rect l="l" t="t" r="r" b="b"/>
            <a:pathLst>
              <a:path w="10936025" h="10299747">
                <a:moveTo>
                  <a:pt x="0" y="0"/>
                </a:moveTo>
                <a:lnTo>
                  <a:pt x="10936026" y="0"/>
                </a:lnTo>
                <a:lnTo>
                  <a:pt x="10936026" y="10299747"/>
                </a:lnTo>
                <a:lnTo>
                  <a:pt x="0" y="1029974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219200" y="647700"/>
            <a:ext cx="7191375" cy="8953500"/>
            <a:chOff x="0" y="0"/>
            <a:chExt cx="1067508" cy="1329083"/>
          </a:xfrm>
        </p:grpSpPr>
        <p:sp>
          <p:nvSpPr>
            <p:cNvPr id="4" name="Freeform 4"/>
            <p:cNvSpPr/>
            <p:nvPr/>
          </p:nvSpPr>
          <p:spPr>
            <a:xfrm>
              <a:off x="0" y="0"/>
              <a:ext cx="1067508" cy="1329083"/>
            </a:xfrm>
            <a:custGeom>
              <a:avLst/>
              <a:gdLst/>
              <a:ahLst/>
              <a:cxnLst/>
              <a:rect l="l" t="t" r="r" b="b"/>
              <a:pathLst>
                <a:path w="1067508" h="1329083">
                  <a:moveTo>
                    <a:pt x="43062" y="0"/>
                  </a:moveTo>
                  <a:lnTo>
                    <a:pt x="1024446" y="0"/>
                  </a:lnTo>
                  <a:cubicBezTo>
                    <a:pt x="1035867" y="0"/>
                    <a:pt x="1046820" y="4537"/>
                    <a:pt x="1054895" y="12613"/>
                  </a:cubicBezTo>
                  <a:cubicBezTo>
                    <a:pt x="1062971" y="20688"/>
                    <a:pt x="1067508" y="31641"/>
                    <a:pt x="1067508" y="43062"/>
                  </a:cubicBezTo>
                  <a:lnTo>
                    <a:pt x="1067508" y="1286021"/>
                  </a:lnTo>
                  <a:cubicBezTo>
                    <a:pt x="1067508" y="1309803"/>
                    <a:pt x="1048228" y="1329083"/>
                    <a:pt x="1024446" y="1329083"/>
                  </a:cubicBezTo>
                  <a:lnTo>
                    <a:pt x="43062" y="1329083"/>
                  </a:lnTo>
                  <a:cubicBezTo>
                    <a:pt x="19280" y="1329083"/>
                    <a:pt x="0" y="1309803"/>
                    <a:pt x="0" y="1286021"/>
                  </a:cubicBezTo>
                  <a:lnTo>
                    <a:pt x="0" y="43062"/>
                  </a:lnTo>
                  <a:cubicBezTo>
                    <a:pt x="0" y="19280"/>
                    <a:pt x="19280" y="0"/>
                    <a:pt x="43062" y="0"/>
                  </a:cubicBezTo>
                  <a:close/>
                </a:path>
              </a:pathLst>
            </a:custGeom>
            <a:blipFill>
              <a:blip r:embed="rId4"/>
              <a:stretch>
                <a:fillRect t="-199" b="-199"/>
              </a:stretch>
            </a:blipFill>
            <a:ln w="19050" cap="rnd">
              <a:solidFill>
                <a:srgbClr val="432766"/>
              </a:solidFill>
              <a:prstDash val="solid"/>
              <a:round/>
            </a:ln>
          </p:spPr>
        </p:sp>
      </p:grpSp>
      <p:sp>
        <p:nvSpPr>
          <p:cNvPr id="5" name="TextBox 5"/>
          <p:cNvSpPr txBox="1"/>
          <p:nvPr/>
        </p:nvSpPr>
        <p:spPr>
          <a:xfrm>
            <a:off x="6324601" y="647700"/>
            <a:ext cx="9977624" cy="4493538"/>
          </a:xfrm>
          <a:prstGeom prst="rect">
            <a:avLst/>
          </a:prstGeom>
        </p:spPr>
        <p:txBody>
          <a:bodyPr wrap="square" lIns="0" tIns="0" rIns="0" bIns="0" rtlCol="0" anchor="t">
            <a:spAutoFit/>
          </a:bodyPr>
          <a:lstStyle/>
          <a:p>
            <a:r>
              <a:rPr lang="fr-FR" sz="3200" b="1" u="sng" dirty="0" smtClean="0">
                <a:solidFill>
                  <a:srgbClr val="00B050"/>
                </a:solidFill>
                <a:latin typeface="Times New Roman" panose="02020603050405020304" pitchFamily="18" charset="0"/>
                <a:cs typeface="Times New Roman" panose="02020603050405020304" pitchFamily="18" charset="0"/>
              </a:rPr>
              <a:t>Simulateur Motorola 6809:</a:t>
            </a:r>
          </a:p>
          <a:p>
            <a:r>
              <a:rPr lang="fr-FR" sz="3200" dirty="0" smtClean="0">
                <a:latin typeface="Times New Roman" panose="02020603050405020304" pitchFamily="18" charset="0"/>
                <a:cs typeface="Times New Roman" panose="02020603050405020304" pitchFamily="18" charset="0"/>
              </a:rPr>
              <a:t>Pour</a:t>
            </a:r>
            <a:r>
              <a:rPr lang="fr-FR" sz="3200" dirty="0">
                <a:latin typeface="Times New Roman" panose="02020603050405020304" pitchFamily="18" charset="0"/>
                <a:cs typeface="Times New Roman" panose="02020603050405020304" pitchFamily="18" charset="0"/>
              </a:rPr>
              <a:t>​‍​‌‍​‍‌​‍​‌‍​‍‌ approfondir la connaissance des architectures de microprocesseurs et comprendre les principes des langages bas niveau, comme celui de l’assembleur, l’utilisation d’un simulateur est indispensable. Il est notamment nécessaire pour </a:t>
            </a:r>
            <a:r>
              <a:rPr lang="fr-FR" sz="3200" dirty="0" smtClean="0">
                <a:latin typeface="Times New Roman" panose="02020603050405020304" pitchFamily="18" charset="0"/>
                <a:cs typeface="Times New Roman" panose="02020603050405020304" pitchFamily="18" charset="0"/>
              </a:rPr>
              <a:t>:</a:t>
            </a:r>
          </a:p>
          <a:p>
            <a:pPr marL="457200" indent="-457200">
              <a:buFont typeface="Wingdings" panose="05000000000000000000" pitchFamily="2" charset="2"/>
              <a:buChar char="ü"/>
            </a:pPr>
            <a:r>
              <a:rPr lang="fr-FR" sz="3200" dirty="0">
                <a:latin typeface="Times New Roman" panose="02020603050405020304" pitchFamily="18" charset="0"/>
                <a:cs typeface="Times New Roman" panose="02020603050405020304" pitchFamily="18" charset="0"/>
              </a:rPr>
              <a:t>Analyse du fonctionnement interne </a:t>
            </a:r>
            <a:endParaRPr lang="fr-FR" sz="32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ü"/>
            </a:pPr>
            <a:r>
              <a:rPr lang="fr-FR" sz="3200" dirty="0">
                <a:latin typeface="Times New Roman" panose="02020603050405020304" pitchFamily="18" charset="0"/>
                <a:cs typeface="Times New Roman" panose="02020603050405020304" pitchFamily="18" charset="0"/>
              </a:rPr>
              <a:t>Expérimentation sans risque </a:t>
            </a:r>
            <a:endParaRPr lang="fr-FR" sz="32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ü"/>
            </a:pPr>
            <a:r>
              <a:rPr lang="fr-FR" sz="3200" dirty="0">
                <a:latin typeface="Times New Roman" panose="02020603050405020304" pitchFamily="18" charset="0"/>
                <a:cs typeface="Times New Roman" panose="02020603050405020304" pitchFamily="18" charset="0"/>
              </a:rPr>
              <a:t>Accessibilité et utilisation </a:t>
            </a:r>
            <a:endParaRPr lang="en-US" sz="48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fade">
                                      <p:cBhvr>
                                        <p:cTn id="15" dur="500"/>
                                        <p:tgtEl>
                                          <p:spTgt spid="5">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animEffect transition="in" filter="fade">
                                      <p:cBhvr>
                                        <p:cTn id="18"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3366"/>
        </a:solidFill>
        <a:effectLst/>
      </p:bgPr>
    </p:bg>
    <p:spTree>
      <p:nvGrpSpPr>
        <p:cNvPr id="1" name=""/>
        <p:cNvGrpSpPr/>
        <p:nvPr/>
      </p:nvGrpSpPr>
      <p:grpSpPr>
        <a:xfrm>
          <a:off x="0" y="0"/>
          <a:ext cx="0" cy="0"/>
          <a:chOff x="0" y="0"/>
          <a:chExt cx="0" cy="0"/>
        </a:xfrm>
      </p:grpSpPr>
      <p:sp>
        <p:nvSpPr>
          <p:cNvPr id="2" name="Freeform 2"/>
          <p:cNvSpPr/>
          <p:nvPr/>
        </p:nvSpPr>
        <p:spPr>
          <a:xfrm rot="-4945975">
            <a:off x="15101778" y="-5016438"/>
            <a:ext cx="10936025" cy="10299747"/>
          </a:xfrm>
          <a:custGeom>
            <a:avLst/>
            <a:gdLst/>
            <a:ahLst/>
            <a:cxnLst/>
            <a:rect l="l" t="t" r="r" b="b"/>
            <a:pathLst>
              <a:path w="10936025" h="10299747">
                <a:moveTo>
                  <a:pt x="0" y="0"/>
                </a:moveTo>
                <a:lnTo>
                  <a:pt x="10936025" y="0"/>
                </a:lnTo>
                <a:lnTo>
                  <a:pt x="10936025" y="10299748"/>
                </a:lnTo>
                <a:lnTo>
                  <a:pt x="0" y="10299748"/>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5" name="TextBox 5"/>
          <p:cNvSpPr txBox="1"/>
          <p:nvPr/>
        </p:nvSpPr>
        <p:spPr>
          <a:xfrm>
            <a:off x="666750" y="838173"/>
            <a:ext cx="9772650" cy="2154436"/>
          </a:xfrm>
          <a:prstGeom prst="rect">
            <a:avLst/>
          </a:prstGeom>
        </p:spPr>
        <p:txBody>
          <a:bodyPr wrap="square" lIns="0" tIns="0" rIns="0" bIns="0" rtlCol="0" anchor="t">
            <a:spAutoFit/>
          </a:bodyPr>
          <a:lstStyle/>
          <a:p>
            <a:r>
              <a:rPr lang="fr-FR" sz="3600" b="1" u="sng" dirty="0">
                <a:solidFill>
                  <a:schemeClr val="bg1"/>
                </a:solidFill>
                <a:latin typeface="Times New Roman" panose="02020603050405020304" pitchFamily="18" charset="0"/>
                <a:cs typeface="Times New Roman" panose="02020603050405020304" pitchFamily="18" charset="0"/>
              </a:rPr>
              <a:t>Environnement technologiques du simulateur </a:t>
            </a:r>
            <a:r>
              <a:rPr lang="fr-FR" sz="3600" b="1" u="sng" dirty="0" smtClean="0">
                <a:solidFill>
                  <a:schemeClr val="bg1"/>
                </a:solidFill>
                <a:latin typeface="Times New Roman" panose="02020603050405020304" pitchFamily="18" charset="0"/>
                <a:cs typeface="Times New Roman" panose="02020603050405020304" pitchFamily="18" charset="0"/>
              </a:rPr>
              <a:t>:</a:t>
            </a:r>
          </a:p>
          <a:p>
            <a:r>
              <a:rPr lang="en-US" sz="3600" b="1" u="sng" dirty="0" smtClean="0">
                <a:solidFill>
                  <a:schemeClr val="bg1"/>
                </a:solidFill>
                <a:latin typeface="Times New Roman" panose="02020603050405020304" pitchFamily="18" charset="0"/>
                <a:cs typeface="Times New Roman" panose="02020603050405020304" pitchFamily="18" charset="0"/>
              </a:rPr>
              <a:t>Langage </a:t>
            </a:r>
            <a:r>
              <a:rPr lang="en-US" sz="3600" b="1" u="sng" dirty="0">
                <a:solidFill>
                  <a:schemeClr val="bg1"/>
                </a:solidFill>
                <a:latin typeface="Times New Roman" panose="02020603050405020304" pitchFamily="18" charset="0"/>
                <a:cs typeface="Times New Roman" panose="02020603050405020304" pitchFamily="18" charset="0"/>
              </a:rPr>
              <a:t>de Programmation : Java </a:t>
            </a:r>
            <a:endParaRPr lang="en-US" sz="3600" b="1" u="sng" dirty="0" smtClean="0">
              <a:solidFill>
                <a:schemeClr val="bg1"/>
              </a:solidFill>
              <a:latin typeface="Times New Roman" panose="02020603050405020304" pitchFamily="18" charset="0"/>
              <a:cs typeface="Times New Roman" panose="02020603050405020304" pitchFamily="18" charset="0"/>
            </a:endParaRPr>
          </a:p>
          <a:p>
            <a:endParaRPr lang="fr-FR" sz="3600" b="1" u="sng" dirty="0" smtClean="0">
              <a:solidFill>
                <a:schemeClr val="bg1"/>
              </a:solidFill>
              <a:latin typeface="Times New Roman" panose="02020603050405020304" pitchFamily="18" charset="0"/>
              <a:cs typeface="Times New Roman" panose="02020603050405020304" pitchFamily="18" charset="0"/>
            </a:endParaRPr>
          </a:p>
          <a:p>
            <a:endParaRPr lang="en-US" sz="3200" b="1" u="sng" dirty="0">
              <a:solidFill>
                <a:schemeClr val="bg1"/>
              </a:solidFill>
              <a:latin typeface="Times New Roman" panose="02020603050405020304" pitchFamily="18" charset="0"/>
              <a:cs typeface="Times New Roman" panose="02020603050405020304" pitchFamily="18" charset="0"/>
            </a:endParaRPr>
          </a:p>
        </p:txBody>
      </p:sp>
      <p:sp>
        <p:nvSpPr>
          <p:cNvPr id="7" name="ZoneTexte 6"/>
          <p:cNvSpPr txBox="1"/>
          <p:nvPr/>
        </p:nvSpPr>
        <p:spPr>
          <a:xfrm>
            <a:off x="990600" y="4766931"/>
            <a:ext cx="7162800" cy="5262979"/>
          </a:xfrm>
          <a:prstGeom prst="rect">
            <a:avLst/>
          </a:prstGeom>
          <a:noFill/>
        </p:spPr>
        <p:txBody>
          <a:bodyPr wrap="square" rtlCol="0">
            <a:spAutoFit/>
          </a:bodyPr>
          <a:lstStyle/>
          <a:p>
            <a:pPr marL="457200" indent="-457200">
              <a:buFont typeface="Wingdings" panose="05000000000000000000" pitchFamily="2" charset="2"/>
              <a:buChar char="Ø"/>
            </a:pPr>
            <a:r>
              <a:rPr lang="fr-FR" sz="2800" dirty="0" smtClean="0">
                <a:solidFill>
                  <a:schemeClr val="bg1"/>
                </a:solidFill>
                <a:latin typeface="Times New Roman" panose="02020603050405020304" pitchFamily="18" charset="0"/>
                <a:cs typeface="Times New Roman" panose="02020603050405020304" pitchFamily="18" charset="0"/>
              </a:rPr>
              <a:t>Java est de nature </a:t>
            </a:r>
            <a:r>
              <a:rPr lang="fr-FR" sz="2800" dirty="0">
                <a:solidFill>
                  <a:schemeClr val="bg1"/>
                </a:solidFill>
                <a:latin typeface="Times New Roman" panose="02020603050405020304" pitchFamily="18" charset="0"/>
                <a:cs typeface="Times New Roman" panose="02020603050405020304" pitchFamily="18" charset="0"/>
              </a:rPr>
              <a:t>orientée objet </a:t>
            </a:r>
            <a:r>
              <a:rPr lang="fr-FR" sz="2800" dirty="0" smtClean="0">
                <a:solidFill>
                  <a:schemeClr val="bg1"/>
                </a:solidFill>
                <a:latin typeface="Times New Roman" panose="02020603050405020304" pitchFamily="18" charset="0"/>
                <a:cs typeface="Times New Roman" panose="02020603050405020304" pitchFamily="18" charset="0"/>
              </a:rPr>
              <a:t>permet </a:t>
            </a:r>
            <a:r>
              <a:rPr lang="fr-FR" sz="2800" dirty="0">
                <a:solidFill>
                  <a:schemeClr val="bg1"/>
                </a:solidFill>
                <a:latin typeface="Times New Roman" panose="02020603050405020304" pitchFamily="18" charset="0"/>
                <a:cs typeface="Times New Roman" panose="02020603050405020304" pitchFamily="18" charset="0"/>
              </a:rPr>
              <a:t>de modéliser le simulateur à travers des classes représentant chacun des composants (processeur, mémoire, interface</a:t>
            </a:r>
            <a:r>
              <a:rPr lang="fr-FR" sz="2800" dirty="0" smtClean="0">
                <a:solidFill>
                  <a:schemeClr val="bg1"/>
                </a:solidFill>
                <a:latin typeface="Times New Roman" panose="02020603050405020304" pitchFamily="18" charset="0"/>
                <a:cs typeface="Times New Roman" panose="02020603050405020304" pitchFamily="18" charset="0"/>
              </a:rPr>
              <a:t>).</a:t>
            </a:r>
          </a:p>
          <a:p>
            <a:pPr marL="457200" lvl="0" indent="-457200">
              <a:buFont typeface="Wingdings" panose="05000000000000000000" pitchFamily="2" charset="2"/>
              <a:buChar char="Ø"/>
            </a:pPr>
            <a:r>
              <a:rPr lang="fr-FR" sz="2800" dirty="0" smtClean="0">
                <a:solidFill>
                  <a:schemeClr val="bg1"/>
                </a:solidFill>
                <a:latin typeface="Times New Roman" panose="02020603050405020304" pitchFamily="18" charset="0"/>
                <a:cs typeface="Times New Roman" panose="02020603050405020304" pitchFamily="18" charset="0"/>
              </a:rPr>
              <a:t> </a:t>
            </a:r>
            <a:r>
              <a:rPr lang="fr-FR" sz="2800" dirty="0">
                <a:solidFill>
                  <a:schemeClr val="bg1"/>
                </a:solidFill>
                <a:latin typeface="Times New Roman" panose="02020603050405020304" pitchFamily="18" charset="0"/>
                <a:cs typeface="Times New Roman" panose="02020603050405020304" pitchFamily="18" charset="0"/>
              </a:rPr>
              <a:t>Java est une technologie multiplateforme, c’est à dire que les applications écrites en Java peuvent être exécutées sur n’importe quel système d’exploitation sans nécessiter une quelconque modification du code. Ainsi, le simulateur sera utilisable sur plusieurs plateformes. </a:t>
            </a:r>
            <a:endParaRPr lang="en-US" sz="2800" dirty="0">
              <a:solidFill>
                <a:schemeClr val="bg1"/>
              </a:solidFill>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endParaRPr lang="en-US" sz="2800" dirty="0">
              <a:solidFill>
                <a:schemeClr val="bg1"/>
              </a:solidFill>
              <a:latin typeface="Times New Roman" panose="02020603050405020304" pitchFamily="18" charset="0"/>
              <a:cs typeface="Times New Roman" panose="02020603050405020304" pitchFamily="18" charset="0"/>
            </a:endParaRPr>
          </a:p>
        </p:txBody>
      </p:sp>
      <p:pic>
        <p:nvPicPr>
          <p:cNvPr id="1026" name="Picture 2" descr="https://upload.wikimedia.org/wikipedia/en/c/cc/JavaFX_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96650" y="2247900"/>
            <a:ext cx="4657725" cy="1943101"/>
          </a:xfrm>
          <a:prstGeom prst="rect">
            <a:avLst/>
          </a:prstGeom>
          <a:noFill/>
          <a:extLst>
            <a:ext uri="{909E8E84-426E-40DD-AFC4-6F175D3DCCD1}">
              <a14:hiddenFill xmlns:a14="http://schemas.microsoft.com/office/drawing/2010/main">
                <a:solidFill>
                  <a:srgbClr val="FFFFFF"/>
                </a:solidFill>
              </a14:hiddenFill>
            </a:ext>
          </a:extLst>
        </p:spPr>
      </p:pic>
      <p:sp>
        <p:nvSpPr>
          <p:cNvPr id="9" name="ZoneTexte 8"/>
          <p:cNvSpPr txBox="1"/>
          <p:nvPr/>
        </p:nvSpPr>
        <p:spPr>
          <a:xfrm>
            <a:off x="10144125" y="4635297"/>
            <a:ext cx="7162800" cy="3970318"/>
          </a:xfrm>
          <a:prstGeom prst="rect">
            <a:avLst/>
          </a:prstGeom>
          <a:noFill/>
        </p:spPr>
        <p:txBody>
          <a:bodyPr wrap="square" rtlCol="0">
            <a:spAutoFit/>
          </a:bodyPr>
          <a:lstStyle/>
          <a:p>
            <a:pPr marL="457200" indent="-457200">
              <a:buFont typeface="Wingdings" panose="05000000000000000000" pitchFamily="2" charset="2"/>
              <a:buChar char="Ø"/>
            </a:pPr>
            <a:r>
              <a:rPr lang="fr-FR" sz="2800" dirty="0">
                <a:solidFill>
                  <a:schemeClr val="bg1"/>
                </a:solidFill>
                <a:latin typeface="Times New Roman" panose="02020603050405020304" pitchFamily="18" charset="0"/>
                <a:cs typeface="Times New Roman" panose="02020603050405020304" pitchFamily="18" charset="0"/>
              </a:rPr>
              <a:t>JavaFX favorise une bonne organisation du code en séparant la logique applicative du design graphique. </a:t>
            </a:r>
            <a:r>
              <a:rPr lang="fr-FR" sz="2800" dirty="0" smtClean="0">
                <a:solidFill>
                  <a:schemeClr val="bg1"/>
                </a:solidFill>
                <a:latin typeface="Times New Roman" panose="02020603050405020304" pitchFamily="18" charset="0"/>
                <a:cs typeface="Times New Roman" panose="02020603050405020304" pitchFamily="18" charset="0"/>
              </a:rPr>
              <a:t> </a:t>
            </a:r>
          </a:p>
          <a:p>
            <a:pPr marL="457200" indent="-457200">
              <a:buFont typeface="Wingdings" panose="05000000000000000000" pitchFamily="2" charset="2"/>
              <a:buChar char="Ø"/>
            </a:pPr>
            <a:r>
              <a:rPr lang="fr-FR" sz="2800" dirty="0">
                <a:solidFill>
                  <a:schemeClr val="bg1"/>
                </a:solidFill>
                <a:latin typeface="Times New Roman" panose="02020603050405020304" pitchFamily="18" charset="0"/>
                <a:cs typeface="Times New Roman" panose="02020603050405020304" pitchFamily="18" charset="0"/>
              </a:rPr>
              <a:t>JavaFX propose une large bibliothèque de composants graphiques tels que boutons, champs de texte, tableaux, menus et zones d’</a:t>
            </a:r>
            <a:r>
              <a:rPr lang="fr-FR" sz="2800" dirty="0" err="1">
                <a:solidFill>
                  <a:schemeClr val="bg1"/>
                </a:solidFill>
                <a:latin typeface="Times New Roman" panose="02020603050405020304" pitchFamily="18" charset="0"/>
                <a:cs typeface="Times New Roman" panose="02020603050405020304" pitchFamily="18" charset="0"/>
              </a:rPr>
              <a:t>affichage.Ces</a:t>
            </a:r>
            <a:r>
              <a:rPr lang="fr-FR" sz="2800" dirty="0">
                <a:solidFill>
                  <a:schemeClr val="bg1"/>
                </a:solidFill>
                <a:latin typeface="Times New Roman" panose="02020603050405020304" pitchFamily="18" charset="0"/>
                <a:cs typeface="Times New Roman" panose="02020603050405020304" pitchFamily="18" charset="0"/>
              </a:rPr>
              <a:t> composants permettent de construire des interfaces complètes et adaptées aux besoins de l’utilisateur</a:t>
            </a:r>
            <a:endParaRPr lang="en-US" sz="4000" dirty="0">
              <a:solidFill>
                <a:schemeClr val="bg1"/>
              </a:solidFill>
              <a:latin typeface="Times New Roman" panose="02020603050405020304" pitchFamily="18" charset="0"/>
              <a:cs typeface="Times New Roman" panose="02020603050405020304" pitchFamily="18" charset="0"/>
            </a:endParaRPr>
          </a:p>
        </p:txBody>
      </p:sp>
      <p:pic>
        <p:nvPicPr>
          <p:cNvPr id="1034" name="Picture 10" descr="Fichier:Java Logo.sv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52799" y="2024739"/>
            <a:ext cx="1476376" cy="274695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34"/>
                                        </p:tgtEl>
                                        <p:attrNameLst>
                                          <p:attrName>style.visibility</p:attrName>
                                        </p:attrNameLst>
                                      </p:cBhvr>
                                      <p:to>
                                        <p:strVal val="visible"/>
                                      </p:to>
                                    </p:set>
                                    <p:animEffect transition="in" filter="barn(inVertical)">
                                      <p:cBhvr>
                                        <p:cTn id="7" dur="500"/>
                                        <p:tgtEl>
                                          <p:spTgt spid="10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1" end="1"/>
                                            </p:txEl>
                                          </p:spTgt>
                                        </p:tgtEl>
                                        <p:attrNameLst>
                                          <p:attrName>style.visibility</p:attrName>
                                        </p:attrNameLst>
                                      </p:cBhvr>
                                      <p:to>
                                        <p:strVal val="visible"/>
                                      </p:to>
                                    </p:set>
                                    <p:animEffect transition="in" filter="fade">
                                      <p:cBhvr>
                                        <p:cTn id="17" dur="500"/>
                                        <p:tgtEl>
                                          <p:spTgt spid="7">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026"/>
                                        </p:tgtEl>
                                        <p:attrNameLst>
                                          <p:attrName>style.visibility</p:attrName>
                                        </p:attrNameLst>
                                      </p:cBhvr>
                                      <p:to>
                                        <p:strVal val="visible"/>
                                      </p:to>
                                    </p:set>
                                    <p:animEffect transition="in" filter="barn(inVertical)">
                                      <p:cBhvr>
                                        <p:cTn id="22" dur="500"/>
                                        <p:tgtEl>
                                          <p:spTgt spid="102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
                                            <p:txEl>
                                              <p:pRg st="0" end="0"/>
                                            </p:txEl>
                                          </p:spTgt>
                                        </p:tgtEl>
                                        <p:attrNameLst>
                                          <p:attrName>style.visibility</p:attrName>
                                        </p:attrNameLst>
                                      </p:cBhvr>
                                      <p:to>
                                        <p:strVal val="visible"/>
                                      </p:to>
                                    </p:set>
                                    <p:animEffect transition="in" filter="fade">
                                      <p:cBhvr>
                                        <p:cTn id="27" dur="500"/>
                                        <p:tgtEl>
                                          <p:spTgt spid="9">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xEl>
                                              <p:pRg st="1" end="1"/>
                                            </p:txEl>
                                          </p:spTgt>
                                        </p:tgtEl>
                                        <p:attrNameLst>
                                          <p:attrName>style.visibility</p:attrName>
                                        </p:attrNameLst>
                                      </p:cBhvr>
                                      <p:to>
                                        <p:strVal val="visible"/>
                                      </p:to>
                                    </p:set>
                                    <p:animEffect transition="in" filter="fade">
                                      <p:cBhvr>
                                        <p:cTn id="32"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16" name="ZoneTexte 15"/>
          <p:cNvSpPr txBox="1"/>
          <p:nvPr/>
        </p:nvSpPr>
        <p:spPr>
          <a:xfrm>
            <a:off x="228600" y="419100"/>
            <a:ext cx="8991600" cy="646331"/>
          </a:xfrm>
          <a:prstGeom prst="rect">
            <a:avLst/>
          </a:prstGeom>
          <a:noFill/>
        </p:spPr>
        <p:txBody>
          <a:bodyPr wrap="square" rtlCol="0">
            <a:spAutoFit/>
          </a:bodyPr>
          <a:lstStyle/>
          <a:p>
            <a:r>
              <a:rPr lang="fr-FR" sz="3600" b="1" u="sng" dirty="0">
                <a:latin typeface="Times New Roman" panose="02020603050405020304" pitchFamily="18" charset="0"/>
                <a:cs typeface="Times New Roman" panose="02020603050405020304" pitchFamily="18" charset="0"/>
              </a:rPr>
              <a:t>Architecture du Simulateur Motorola 6809 :</a:t>
            </a:r>
            <a:endParaRPr lang="en-US" sz="3600" dirty="0">
              <a:latin typeface="Times New Roman" panose="02020603050405020304" pitchFamily="18" charset="0"/>
              <a:cs typeface="Times New Roman" panose="02020603050405020304" pitchFamily="18" charset="0"/>
            </a:endParaRPr>
          </a:p>
        </p:txBody>
      </p:sp>
      <p:sp>
        <p:nvSpPr>
          <p:cNvPr id="33" name="Zone de texte 2"/>
          <p:cNvSpPr txBox="1">
            <a:spLocks noChangeArrowheads="1"/>
          </p:cNvSpPr>
          <p:nvPr/>
        </p:nvSpPr>
        <p:spPr bwMode="auto">
          <a:xfrm>
            <a:off x="-296863" y="1679575"/>
            <a:ext cx="354013"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en-US" sz="16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7</a:t>
            </a:r>
            <a:endParaRPr kumimoji="0" lang="fr-FR" altLang="en-US" sz="1800" b="0" i="0" u="none" strike="noStrike" cap="none" normalizeH="0" baseline="0" smtClean="0">
              <a:ln>
                <a:noFill/>
              </a:ln>
              <a:solidFill>
                <a:schemeClr val="tx1"/>
              </a:solidFill>
              <a:effectLst/>
              <a:latin typeface="Arial" panose="020B0604020202020204" pitchFamily="34" charset="0"/>
            </a:endParaRPr>
          </a:p>
        </p:txBody>
      </p:sp>
      <p:sp>
        <p:nvSpPr>
          <p:cNvPr id="34" name="Rectangle 20"/>
          <p:cNvSpPr>
            <a:spLocks noChangeArrowheads="1"/>
          </p:cNvSpPr>
          <p:nvPr/>
        </p:nvSpPr>
        <p:spPr bwMode="auto">
          <a:xfrm>
            <a:off x="228600" y="849988"/>
            <a:ext cx="13030200" cy="85869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en-US" sz="16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eaLnBrk="0" fontAlgn="base" hangingPunct="0">
              <a:spcBef>
                <a:spcPct val="0"/>
              </a:spcBef>
              <a:spcAft>
                <a:spcPct val="0"/>
              </a:spcAft>
            </a:pPr>
            <a:r>
              <a:rPr lang="fr-FR" sz="2800" b="1" u="sng" dirty="0">
                <a:solidFill>
                  <a:srgbClr val="00B050"/>
                </a:solidFill>
                <a:latin typeface="Times New Roman" panose="02020603050405020304" pitchFamily="18" charset="0"/>
                <a:cs typeface="Times New Roman" panose="02020603050405020304" pitchFamily="18" charset="0"/>
              </a:rPr>
              <a:t>Logique.java</a:t>
            </a:r>
            <a:r>
              <a:rPr lang="fr-FR" b="1" u="sng" dirty="0">
                <a:solidFill>
                  <a:srgbClr val="00B050"/>
                </a:solidFill>
                <a:latin typeface="Times New Roman" panose="02020603050405020304" pitchFamily="18" charset="0"/>
                <a:cs typeface="Times New Roman" panose="02020603050405020304" pitchFamily="18" charset="0"/>
              </a:rPr>
              <a:t> :</a:t>
            </a:r>
            <a:endParaRPr lang="en-US" dirty="0">
              <a:solidFill>
                <a:srgbClr val="00B050"/>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en-US" sz="2400" b="0" i="0" u="none" strike="noStrike" cap="none" normalizeH="0" baseline="0" dirty="0" smtClean="0">
              <a:ln>
                <a:noFill/>
              </a:ln>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fr-FR" altLang="en-US" sz="2400" b="0" i="0" u="none" strike="noStrike" cap="none" normalizeH="0" baseline="0" dirty="0" smtClean="0">
                <a:ln>
                  <a:noFill/>
                </a:ln>
                <a:effectLst/>
                <a:latin typeface="Times New Roman" panose="02020603050405020304" pitchFamily="18" charset="0"/>
                <a:ea typeface="Calibri" panose="020F0502020204030204" pitchFamily="34" charset="0"/>
                <a:cs typeface="Times New Roman" panose="02020603050405020304" pitchFamily="18" charset="0"/>
              </a:rPr>
              <a:t>Le fichier Logique.java est au cœur de notre simulation du microprocesseur Motorola 6809. C’est le module qui simule l’architecture interne du processeur, gère les registres, l’état du processeur et qui réalise l’exécution des instructions. C’est celui qui reçoit les instructions, qui les interprète et qui modifie l’état du processeur selon les besoins. </a:t>
            </a:r>
            <a:endParaRPr kumimoji="0" lang="en-US" altLang="en-US" sz="2400" b="0" i="0" u="none" strike="noStrike" cap="none" normalizeH="0" baseline="0" dirty="0" smtClean="0">
              <a:ln>
                <a:noFill/>
              </a:ln>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fr-FR" altLang="en-US" sz="2400" b="0" i="0" u="none" strike="noStrike" cap="none" normalizeH="0" baseline="0" dirty="0" smtClean="0">
                <a:ln>
                  <a:noFill/>
                </a:ln>
                <a:effectLst/>
                <a:latin typeface="Times New Roman" panose="02020603050405020304" pitchFamily="18" charset="0"/>
                <a:ea typeface="Calibri" panose="020F0502020204030204" pitchFamily="34" charset="0"/>
                <a:cs typeface="Times New Roman" panose="02020603050405020304" pitchFamily="18" charset="0"/>
              </a:rPr>
              <a:t>Il doit aussi interagir avec les modules Memoire.java avec laquelle il lit ou écrit les données nécessaires à l’exécution des programmes. Il doit communiquer avec MotoController(.</a:t>
            </a:r>
            <a:r>
              <a:rPr kumimoji="0" lang="fr-FR" altLang="en-US" sz="2400" b="0" i="0" u="none" strike="noStrike" cap="none" normalizeH="0" baseline="0" dirty="0" err="1" smtClean="0">
                <a:ln>
                  <a:noFill/>
                </a:ln>
                <a:effectLst/>
                <a:latin typeface="Times New Roman" panose="02020603050405020304" pitchFamily="18" charset="0"/>
                <a:ea typeface="Calibri" panose="020F0502020204030204" pitchFamily="34" charset="0"/>
                <a:cs typeface="Times New Roman" panose="02020603050405020304" pitchFamily="18" charset="0"/>
              </a:rPr>
              <a:t>java+.fxml</a:t>
            </a:r>
            <a:r>
              <a:rPr kumimoji="0" lang="fr-FR" altLang="en-US" sz="2400" b="0" i="0" u="none" strike="noStrike" cap="none" normalizeH="0" baseline="0" dirty="0" smtClean="0">
                <a:ln>
                  <a:noFill/>
                </a:ln>
                <a:effectLst/>
                <a:latin typeface="Times New Roman" panose="02020603050405020304" pitchFamily="18" charset="0"/>
                <a:ea typeface="Calibri" panose="020F0502020204030204" pitchFamily="34" charset="0"/>
                <a:cs typeface="Times New Roman" panose="02020603050405020304" pitchFamily="18" charset="0"/>
              </a:rPr>
              <a:t>)</a:t>
            </a:r>
            <a:r>
              <a:rPr kumimoji="0" lang="fr-FR" altLang="en-US" sz="2400" b="1" i="0" u="none" strike="noStrike" cap="none" normalizeH="0" baseline="0" dirty="0" smtClean="0">
                <a:ln>
                  <a:noFill/>
                </a:ln>
                <a:effectLst/>
                <a:latin typeface="Times New Roman" panose="02020603050405020304" pitchFamily="18" charset="0"/>
                <a:ea typeface="Calibri" panose="020F0502020204030204" pitchFamily="34" charset="0"/>
                <a:cs typeface="Times New Roman" panose="02020603050405020304" pitchFamily="18" charset="0"/>
              </a:rPr>
              <a:t> </a:t>
            </a:r>
            <a:r>
              <a:rPr kumimoji="0" lang="fr-FR" altLang="en-US" sz="2400" b="0" i="0" u="none" strike="noStrike" cap="none" normalizeH="0" baseline="0" dirty="0" smtClean="0">
                <a:ln>
                  <a:noFill/>
                </a:ln>
                <a:effectLst/>
                <a:latin typeface="Times New Roman" panose="02020603050405020304" pitchFamily="18" charset="0"/>
                <a:ea typeface="Calibri" panose="020F0502020204030204" pitchFamily="34" charset="0"/>
                <a:cs typeface="Times New Roman" panose="02020603050405020304" pitchFamily="18" charset="0"/>
              </a:rPr>
              <a:t>pour récupérer les instructions à exécuter, et enfin avec nos interfaces graphiques pour pouvoir afficher l’état du processeur tout au long de l'exécution.</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fr-FR" altLang="en-US" sz="2400" b="0" i="0" u="none" strike="noStrike" cap="none" normalizeH="0" baseline="0" dirty="0" smtClean="0">
              <a:ln>
                <a:noFill/>
              </a:ln>
              <a:effectLst/>
              <a:latin typeface="Times New Roman" panose="02020603050405020304" pitchFamily="18" charset="0"/>
              <a:ea typeface="Calibri" panose="020F0502020204030204" pitchFamily="34"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kumimoji="0" lang="fr-FR" altLang="en-US" sz="2800" b="1" u="sng" strike="noStrike" cap="none" normalizeH="0" baseline="0" dirty="0" smtClean="0">
                <a:ln>
                  <a:noFill/>
                </a:ln>
                <a:solidFill>
                  <a:srgbClr val="00B050"/>
                </a:solidFill>
                <a:effectLst/>
                <a:latin typeface="Times New Roman" panose="02020603050405020304" pitchFamily="18" charset="0"/>
                <a:ea typeface="Calibri" panose="020F0502020204030204" pitchFamily="34" charset="0"/>
                <a:cs typeface="Times New Roman" panose="02020603050405020304" pitchFamily="18" charset="0"/>
              </a:rPr>
              <a:t>Memoire</a:t>
            </a:r>
            <a:r>
              <a:rPr lang="fr-FR" altLang="en-US" sz="2800" b="1" u="sng" dirty="0" smtClean="0">
                <a:solidFill>
                  <a:srgbClr val="00B050"/>
                </a:solidFill>
                <a:latin typeface="Times New Roman" panose="02020603050405020304" pitchFamily="18" charset="0"/>
                <a:ea typeface="Calibri" panose="020F0502020204030204" pitchFamily="34" charset="0"/>
                <a:cs typeface="Times New Roman" panose="02020603050405020304" pitchFamily="18" charset="0"/>
              </a:rPr>
              <a:t>.java:</a:t>
            </a:r>
            <a:endParaRPr kumimoji="0" lang="fr-FR" altLang="en-US" sz="2800" b="1" u="sng" strike="noStrike" cap="none" normalizeH="0" baseline="0" dirty="0" smtClean="0">
              <a:ln>
                <a:noFill/>
              </a:ln>
              <a:solidFill>
                <a:srgbClr val="00B05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Ø"/>
            </a:pPr>
            <a:r>
              <a:rPr lang="fr-FR" sz="2400" dirty="0" smtClean="0">
                <a:latin typeface="Times New Roman" panose="02020603050405020304" pitchFamily="18" charset="0"/>
                <a:cs typeface="Times New Roman" panose="02020603050405020304" pitchFamily="18" charset="0"/>
              </a:rPr>
              <a:t>Le </a:t>
            </a:r>
            <a:r>
              <a:rPr lang="fr-FR" sz="2400" dirty="0">
                <a:latin typeface="Times New Roman" panose="02020603050405020304" pitchFamily="18" charset="0"/>
                <a:cs typeface="Times New Roman" panose="02020603050405020304" pitchFamily="18" charset="0"/>
              </a:rPr>
              <a:t>fichier Memoire.java représente la mémoire vive et la mémoire morte du système simulé. Il s’agit d’une mémoire temporaire dans laquelle sont placés à l’exécution les données et les codes des programmes et au même temps d’une mémoire dans laquelle on place des données ou des instructions permanentes qui ne doivent pas être modifiées pendant l’exécution</a:t>
            </a:r>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fr-FR" sz="2400" dirty="0">
                <a:latin typeface="Times New Roman" panose="02020603050405020304" pitchFamily="18" charset="0"/>
                <a:cs typeface="Times New Roman" panose="02020603050405020304" pitchFamily="18" charset="0"/>
              </a:rPr>
              <a:t>Cette classe est principalement utilisée par Logique.java, en effet, l’architecte réalise des opérations de lecture et d’écriture dans la mémoire et de récupérer des instructions ou des données nécessaires à l’exécution du programme. Par ailleurs, MotoController(.</a:t>
            </a:r>
            <a:r>
              <a:rPr lang="fr-FR" sz="2400" dirty="0" err="1">
                <a:latin typeface="Times New Roman" panose="02020603050405020304" pitchFamily="18" charset="0"/>
                <a:cs typeface="Times New Roman" panose="02020603050405020304" pitchFamily="18" charset="0"/>
              </a:rPr>
              <a:t>java+.fxml</a:t>
            </a:r>
            <a:r>
              <a:rPr lang="fr-FR" sz="2400" dirty="0">
                <a:latin typeface="Times New Roman" panose="02020603050405020304" pitchFamily="18" charset="0"/>
                <a:cs typeface="Times New Roman" panose="02020603050405020304" pitchFamily="18" charset="0"/>
              </a:rPr>
              <a:t>)</a:t>
            </a:r>
            <a:r>
              <a:rPr lang="fr-FR" sz="2400" b="1" dirty="0">
                <a:latin typeface="Times New Roman" panose="02020603050405020304" pitchFamily="18" charset="0"/>
                <a:cs typeface="Times New Roman" panose="02020603050405020304" pitchFamily="18" charset="0"/>
              </a:rPr>
              <a:t> </a:t>
            </a:r>
            <a:r>
              <a:rPr lang="fr-FR" sz="2400" dirty="0">
                <a:latin typeface="Times New Roman" panose="02020603050405020304" pitchFamily="18" charset="0"/>
                <a:cs typeface="Times New Roman" panose="02020603050405020304" pitchFamily="18" charset="0"/>
              </a:rPr>
              <a:t>et l’interface utilisateur sont également concernés, dans la mesure où l’on peut voir  le contenu de la mémoire lors du déroulement d’un programme.</a:t>
            </a:r>
            <a:endParaRPr lang="en-US" sz="2400" dirty="0">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fr-FR" altLang="en-US" sz="2400" b="0" i="0" u="none" strike="noStrike" cap="none" normalizeH="0" baseline="0" dirty="0" smtClean="0">
              <a:ln>
                <a:noFill/>
              </a:ln>
              <a:effectLst/>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4">
                                            <p:txEl>
                                              <p:pRg st="1" end="1"/>
                                            </p:txEl>
                                          </p:spTgt>
                                        </p:tgtEl>
                                        <p:attrNameLst>
                                          <p:attrName>style.visibility</p:attrName>
                                        </p:attrNameLst>
                                      </p:cBhvr>
                                      <p:to>
                                        <p:strVal val="visible"/>
                                      </p:to>
                                    </p:set>
                                    <p:animEffect transition="in" filter="fade">
                                      <p:cBhvr>
                                        <p:cTn id="7" dur="1000"/>
                                        <p:tgtEl>
                                          <p:spTgt spid="34">
                                            <p:txEl>
                                              <p:pRg st="1" end="1"/>
                                            </p:txEl>
                                          </p:spTgt>
                                        </p:tgtEl>
                                      </p:cBhvr>
                                    </p:animEffect>
                                    <p:anim calcmode="lin" valueType="num">
                                      <p:cBhvr>
                                        <p:cTn id="8" dur="1000" fill="hold"/>
                                        <p:tgtEl>
                                          <p:spTgt spid="34">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4">
                                            <p:txEl>
                                              <p:pRg st="3" end="3"/>
                                            </p:txEl>
                                          </p:spTgt>
                                        </p:tgtEl>
                                        <p:attrNameLst>
                                          <p:attrName>style.visibility</p:attrName>
                                        </p:attrNameLst>
                                      </p:cBhvr>
                                      <p:to>
                                        <p:strVal val="visible"/>
                                      </p:to>
                                    </p:set>
                                    <p:animEffect transition="in" filter="fade">
                                      <p:cBhvr>
                                        <p:cTn id="14" dur="1000"/>
                                        <p:tgtEl>
                                          <p:spTgt spid="34">
                                            <p:txEl>
                                              <p:pRg st="3" end="3"/>
                                            </p:txEl>
                                          </p:spTgt>
                                        </p:tgtEl>
                                      </p:cBhvr>
                                    </p:animEffect>
                                    <p:anim calcmode="lin" valueType="num">
                                      <p:cBhvr>
                                        <p:cTn id="15" dur="1000" fill="hold"/>
                                        <p:tgtEl>
                                          <p:spTgt spid="34">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3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4">
                                            <p:txEl>
                                              <p:pRg st="4" end="4"/>
                                            </p:txEl>
                                          </p:spTgt>
                                        </p:tgtEl>
                                        <p:attrNameLst>
                                          <p:attrName>style.visibility</p:attrName>
                                        </p:attrNameLst>
                                      </p:cBhvr>
                                      <p:to>
                                        <p:strVal val="visible"/>
                                      </p:to>
                                    </p:set>
                                    <p:animEffect transition="in" filter="fade">
                                      <p:cBhvr>
                                        <p:cTn id="21" dur="1000"/>
                                        <p:tgtEl>
                                          <p:spTgt spid="34">
                                            <p:txEl>
                                              <p:pRg st="4" end="4"/>
                                            </p:txEl>
                                          </p:spTgt>
                                        </p:tgtEl>
                                      </p:cBhvr>
                                    </p:animEffect>
                                    <p:anim calcmode="lin" valueType="num">
                                      <p:cBhvr>
                                        <p:cTn id="22" dur="1000" fill="hold"/>
                                        <p:tgtEl>
                                          <p:spTgt spid="34">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4">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4">
                                            <p:txEl>
                                              <p:pRg st="6" end="6"/>
                                            </p:txEl>
                                          </p:spTgt>
                                        </p:tgtEl>
                                        <p:attrNameLst>
                                          <p:attrName>style.visibility</p:attrName>
                                        </p:attrNameLst>
                                      </p:cBhvr>
                                      <p:to>
                                        <p:strVal val="visible"/>
                                      </p:to>
                                    </p:set>
                                    <p:animEffect transition="in" filter="fade">
                                      <p:cBhvr>
                                        <p:cTn id="28" dur="1000"/>
                                        <p:tgtEl>
                                          <p:spTgt spid="34">
                                            <p:txEl>
                                              <p:pRg st="6" end="6"/>
                                            </p:txEl>
                                          </p:spTgt>
                                        </p:tgtEl>
                                      </p:cBhvr>
                                    </p:animEffect>
                                    <p:anim calcmode="lin" valueType="num">
                                      <p:cBhvr>
                                        <p:cTn id="29" dur="1000" fill="hold"/>
                                        <p:tgtEl>
                                          <p:spTgt spid="34">
                                            <p:txEl>
                                              <p:pRg st="6" end="6"/>
                                            </p:txEl>
                                          </p:spTgt>
                                        </p:tgtEl>
                                        <p:attrNameLst>
                                          <p:attrName>ppt_x</p:attrName>
                                        </p:attrNameLst>
                                      </p:cBhvr>
                                      <p:tavLst>
                                        <p:tav tm="0">
                                          <p:val>
                                            <p:strVal val="#ppt_x"/>
                                          </p:val>
                                        </p:tav>
                                        <p:tav tm="100000">
                                          <p:val>
                                            <p:strVal val="#ppt_x"/>
                                          </p:val>
                                        </p:tav>
                                      </p:tavLst>
                                    </p:anim>
                                    <p:anim calcmode="lin" valueType="num">
                                      <p:cBhvr>
                                        <p:cTn id="30" dur="1000" fill="hold"/>
                                        <p:tgtEl>
                                          <p:spTgt spid="34">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4">
                                            <p:txEl>
                                              <p:pRg st="7" end="7"/>
                                            </p:txEl>
                                          </p:spTgt>
                                        </p:tgtEl>
                                        <p:attrNameLst>
                                          <p:attrName>style.visibility</p:attrName>
                                        </p:attrNameLst>
                                      </p:cBhvr>
                                      <p:to>
                                        <p:strVal val="visible"/>
                                      </p:to>
                                    </p:set>
                                    <p:animEffect transition="in" filter="fade">
                                      <p:cBhvr>
                                        <p:cTn id="35" dur="1000"/>
                                        <p:tgtEl>
                                          <p:spTgt spid="34">
                                            <p:txEl>
                                              <p:pRg st="7" end="7"/>
                                            </p:txEl>
                                          </p:spTgt>
                                        </p:tgtEl>
                                      </p:cBhvr>
                                    </p:animEffect>
                                    <p:anim calcmode="lin" valueType="num">
                                      <p:cBhvr>
                                        <p:cTn id="36" dur="1000" fill="hold"/>
                                        <p:tgtEl>
                                          <p:spTgt spid="34">
                                            <p:txEl>
                                              <p:pRg st="7" end="7"/>
                                            </p:txEl>
                                          </p:spTgt>
                                        </p:tgtEl>
                                        <p:attrNameLst>
                                          <p:attrName>ppt_x</p:attrName>
                                        </p:attrNameLst>
                                      </p:cBhvr>
                                      <p:tavLst>
                                        <p:tav tm="0">
                                          <p:val>
                                            <p:strVal val="#ppt_x"/>
                                          </p:val>
                                        </p:tav>
                                        <p:tav tm="100000">
                                          <p:val>
                                            <p:strVal val="#ppt_x"/>
                                          </p:val>
                                        </p:tav>
                                      </p:tavLst>
                                    </p:anim>
                                    <p:anim calcmode="lin" valueType="num">
                                      <p:cBhvr>
                                        <p:cTn id="37" dur="1000" fill="hold"/>
                                        <p:tgtEl>
                                          <p:spTgt spid="34">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34">
                                            <p:txEl>
                                              <p:pRg st="8" end="8"/>
                                            </p:txEl>
                                          </p:spTgt>
                                        </p:tgtEl>
                                        <p:attrNameLst>
                                          <p:attrName>style.visibility</p:attrName>
                                        </p:attrNameLst>
                                      </p:cBhvr>
                                      <p:to>
                                        <p:strVal val="visible"/>
                                      </p:to>
                                    </p:set>
                                    <p:anim calcmode="lin" valueType="num">
                                      <p:cBhvr additive="base">
                                        <p:cTn id="42" dur="500" fill="hold"/>
                                        <p:tgtEl>
                                          <p:spTgt spid="34">
                                            <p:txEl>
                                              <p:pRg st="8" end="8"/>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4">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3366"/>
        </a:solidFill>
        <a:effectLst/>
      </p:bgPr>
    </p:bg>
    <p:spTree>
      <p:nvGrpSpPr>
        <p:cNvPr id="1" name=""/>
        <p:cNvGrpSpPr/>
        <p:nvPr/>
      </p:nvGrpSpPr>
      <p:grpSpPr>
        <a:xfrm>
          <a:off x="0" y="0"/>
          <a:ext cx="0" cy="0"/>
          <a:chOff x="0" y="0"/>
          <a:chExt cx="0" cy="0"/>
        </a:xfrm>
      </p:grpSpPr>
      <p:sp>
        <p:nvSpPr>
          <p:cNvPr id="7" name="ZoneTexte 6"/>
          <p:cNvSpPr txBox="1"/>
          <p:nvPr/>
        </p:nvSpPr>
        <p:spPr>
          <a:xfrm>
            <a:off x="609600" y="419100"/>
            <a:ext cx="10591800" cy="9879628"/>
          </a:xfrm>
          <a:prstGeom prst="rect">
            <a:avLst/>
          </a:prstGeom>
          <a:noFill/>
        </p:spPr>
        <p:txBody>
          <a:bodyPr wrap="square" rtlCol="0">
            <a:spAutoFit/>
          </a:bodyPr>
          <a:lstStyle/>
          <a:p>
            <a:r>
              <a:rPr lang="fr-FR" sz="2400" b="1" u="sng" dirty="0">
                <a:solidFill>
                  <a:srgbClr val="92D050"/>
                </a:solidFill>
                <a:latin typeface="Times New Roman" panose="02020603050405020304" pitchFamily="18" charset="0"/>
                <a:cs typeface="Times New Roman" panose="02020603050405020304" pitchFamily="18" charset="0"/>
              </a:rPr>
              <a:t>MotoController(.</a:t>
            </a:r>
            <a:r>
              <a:rPr lang="fr-FR" sz="2400" b="1" u="sng" dirty="0" err="1">
                <a:solidFill>
                  <a:srgbClr val="92D050"/>
                </a:solidFill>
                <a:latin typeface="Times New Roman" panose="02020603050405020304" pitchFamily="18" charset="0"/>
                <a:cs typeface="Times New Roman" panose="02020603050405020304" pitchFamily="18" charset="0"/>
              </a:rPr>
              <a:t>java+.fxml</a:t>
            </a:r>
            <a:r>
              <a:rPr lang="fr-FR" sz="2400" b="1" u="sng" dirty="0">
                <a:solidFill>
                  <a:srgbClr val="92D050"/>
                </a:solidFill>
                <a:latin typeface="Times New Roman" panose="02020603050405020304" pitchFamily="18" charset="0"/>
                <a:cs typeface="Times New Roman" panose="02020603050405020304" pitchFamily="18" charset="0"/>
              </a:rPr>
              <a:t>) :</a:t>
            </a:r>
            <a:endParaRPr lang="en-US" sz="2400" dirty="0">
              <a:solidFill>
                <a:srgbClr val="92D05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fr-FR" sz="2400" dirty="0">
                <a:solidFill>
                  <a:schemeClr val="bg1"/>
                </a:solidFill>
                <a:latin typeface="Times New Roman" panose="02020603050405020304" pitchFamily="18" charset="0"/>
                <a:cs typeface="Times New Roman" panose="02020603050405020304" pitchFamily="18" charset="0"/>
              </a:rPr>
              <a:t>Le fichier MotoController(.</a:t>
            </a:r>
            <a:r>
              <a:rPr lang="fr-FR" sz="2400" dirty="0" err="1">
                <a:solidFill>
                  <a:schemeClr val="bg1"/>
                </a:solidFill>
                <a:latin typeface="Times New Roman" panose="02020603050405020304" pitchFamily="18" charset="0"/>
                <a:cs typeface="Times New Roman" panose="02020603050405020304" pitchFamily="18" charset="0"/>
              </a:rPr>
              <a:t>java+.fxml</a:t>
            </a:r>
            <a:r>
              <a:rPr lang="fr-FR" sz="2400" dirty="0">
                <a:solidFill>
                  <a:schemeClr val="bg1"/>
                </a:solidFill>
                <a:latin typeface="Times New Roman" panose="02020603050405020304" pitchFamily="18" charset="0"/>
                <a:cs typeface="Times New Roman" panose="02020603050405020304" pitchFamily="18" charset="0"/>
              </a:rPr>
              <a:t>) correspond à l’interface de l’utilisateur du simulateur. Il permet à l’utilisateur de saisir, de modifier et d’exécuter des programmes destinés au microprocesseur Motorola 6809. </a:t>
            </a:r>
            <a:endParaRPr lang="en-US" sz="2400" dirty="0">
              <a:solidFill>
                <a:schemeClr val="bg1"/>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fr-FR" sz="2400" dirty="0">
                <a:solidFill>
                  <a:schemeClr val="bg1"/>
                </a:solidFill>
                <a:latin typeface="Times New Roman" panose="02020603050405020304" pitchFamily="18" charset="0"/>
                <a:cs typeface="Times New Roman" panose="02020603050405020304" pitchFamily="18" charset="0"/>
              </a:rPr>
              <a:t>Quand un programme est lancé, MotoController(.</a:t>
            </a:r>
            <a:r>
              <a:rPr lang="fr-FR" sz="2400" dirty="0" err="1">
                <a:solidFill>
                  <a:schemeClr val="bg1"/>
                </a:solidFill>
                <a:latin typeface="Times New Roman" panose="02020603050405020304" pitchFamily="18" charset="0"/>
                <a:cs typeface="Times New Roman" panose="02020603050405020304" pitchFamily="18" charset="0"/>
              </a:rPr>
              <a:t>java+.fxml</a:t>
            </a:r>
            <a:r>
              <a:rPr lang="fr-FR" sz="2400" dirty="0">
                <a:solidFill>
                  <a:schemeClr val="bg1"/>
                </a:solidFill>
                <a:latin typeface="Times New Roman" panose="02020603050405020304" pitchFamily="18" charset="0"/>
                <a:cs typeface="Times New Roman" panose="02020603050405020304" pitchFamily="18" charset="0"/>
              </a:rPr>
              <a:t>)</a:t>
            </a:r>
            <a:r>
              <a:rPr lang="fr-FR" sz="2400" b="1" dirty="0">
                <a:solidFill>
                  <a:schemeClr val="bg1"/>
                </a:solidFill>
                <a:latin typeface="Times New Roman" panose="02020603050405020304" pitchFamily="18" charset="0"/>
                <a:cs typeface="Times New Roman" panose="02020603050405020304" pitchFamily="18" charset="0"/>
              </a:rPr>
              <a:t> </a:t>
            </a:r>
            <a:r>
              <a:rPr lang="fr-FR" sz="2400" dirty="0">
                <a:solidFill>
                  <a:schemeClr val="bg1"/>
                </a:solidFill>
                <a:latin typeface="Times New Roman" panose="02020603050405020304" pitchFamily="18" charset="0"/>
                <a:cs typeface="Times New Roman" panose="02020603050405020304" pitchFamily="18" charset="0"/>
              </a:rPr>
              <a:t>envoie les instructions à Logique.java pour qu’elles soient interprétées et exécutées. Il communique aussi avec les composants mémoire pour visualiser l’utilisation de la mémoire, et avec les interfaces de visualisation pour suivre l’exécution</a:t>
            </a:r>
            <a:r>
              <a:rPr lang="fr-FR" dirty="0" smtClean="0"/>
              <a:t>.</a:t>
            </a:r>
          </a:p>
          <a:p>
            <a:pPr marL="342900" indent="-342900">
              <a:buFont typeface="Wingdings" panose="05000000000000000000" pitchFamily="2" charset="2"/>
              <a:buChar char="Ø"/>
            </a:pPr>
            <a:endParaRPr lang="fr-FR" dirty="0"/>
          </a:p>
          <a:p>
            <a:r>
              <a:rPr lang="fr-FR" sz="2400" b="1" u="sng" dirty="0">
                <a:solidFill>
                  <a:srgbClr val="92D050"/>
                </a:solidFill>
                <a:latin typeface="Times New Roman" panose="02020603050405020304" pitchFamily="18" charset="0"/>
                <a:cs typeface="Times New Roman" panose="02020603050405020304" pitchFamily="18" charset="0"/>
              </a:rPr>
              <a:t>Main.java :</a:t>
            </a:r>
            <a:endParaRPr lang="en-US" sz="2400" dirty="0">
              <a:solidFill>
                <a:srgbClr val="92D05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fr-FR" sz="2400" dirty="0">
                <a:solidFill>
                  <a:schemeClr val="bg1"/>
                </a:solidFill>
                <a:latin typeface="Times New Roman" panose="02020603050405020304" pitchFamily="18" charset="0"/>
                <a:cs typeface="Times New Roman" panose="02020603050405020304" pitchFamily="18" charset="0"/>
              </a:rPr>
              <a:t>Le fichier Main.java représente le menu principal du simulateur. Il donne à l’utilisateur la possibilité de naviguer à travers les différents modules du simulateur, comme la motocontroller ,la logique ou la mémoire. En effet, on peut considérer que c’est grâce à lui que le simulateur est utilisable dans sa globalité. </a:t>
            </a:r>
            <a:endParaRPr lang="en-US" sz="2400" dirty="0">
              <a:solidFill>
                <a:schemeClr val="bg1"/>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fr-FR" sz="2400" dirty="0">
                <a:solidFill>
                  <a:schemeClr val="bg1"/>
                </a:solidFill>
                <a:latin typeface="Times New Roman" panose="02020603050405020304" pitchFamily="18" charset="0"/>
                <a:cs typeface="Times New Roman" panose="02020603050405020304" pitchFamily="18" charset="0"/>
              </a:rPr>
              <a:t>Le main est en relation avec tous les autres modules du simulateur puisqu’il commande l’ouverture ou la fermeture de leur interface, mais il n’agit pas au cœur du traitement de l’exécution des </a:t>
            </a:r>
            <a:r>
              <a:rPr lang="fr-FR" sz="2400" dirty="0" smtClean="0">
                <a:solidFill>
                  <a:schemeClr val="bg1"/>
                </a:solidFill>
                <a:latin typeface="Times New Roman" panose="02020603050405020304" pitchFamily="18" charset="0"/>
                <a:cs typeface="Times New Roman" panose="02020603050405020304" pitchFamily="18" charset="0"/>
              </a:rPr>
              <a:t>instructions. Il </a:t>
            </a:r>
            <a:r>
              <a:rPr lang="fr-FR" sz="2400" dirty="0">
                <a:solidFill>
                  <a:schemeClr val="bg1"/>
                </a:solidFill>
                <a:latin typeface="Times New Roman" panose="02020603050405020304" pitchFamily="18" charset="0"/>
                <a:cs typeface="Times New Roman" panose="02020603050405020304" pitchFamily="18" charset="0"/>
              </a:rPr>
              <a:t>permet de séparer la logique avec l’interface.</a:t>
            </a:r>
            <a:endParaRPr lang="en-US" sz="2400" dirty="0">
              <a:solidFill>
                <a:schemeClr val="bg1"/>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endParaRPr lang="fr-FR" dirty="0" smtClean="0"/>
          </a:p>
          <a:p>
            <a:r>
              <a:rPr lang="fr-FR" sz="2400" b="1" u="sng" dirty="0">
                <a:solidFill>
                  <a:srgbClr val="92D050"/>
                </a:solidFill>
                <a:latin typeface="Times New Roman" panose="02020603050405020304" pitchFamily="18" charset="0"/>
                <a:cs typeface="Times New Roman" panose="02020603050405020304" pitchFamily="18" charset="0"/>
              </a:rPr>
              <a:t>OpFlags.java</a:t>
            </a:r>
            <a:endParaRPr lang="en-US" sz="2400" dirty="0">
              <a:solidFill>
                <a:srgbClr val="92D05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fr-FR" sz="2400" dirty="0">
                <a:solidFill>
                  <a:schemeClr val="bg1"/>
                </a:solidFill>
                <a:latin typeface="Times New Roman" panose="02020603050405020304" pitchFamily="18" charset="0"/>
                <a:cs typeface="Times New Roman" panose="02020603050405020304" pitchFamily="18" charset="0"/>
              </a:rPr>
              <a:t>Le fichier OpFlags.java a pour </a:t>
            </a:r>
            <a:r>
              <a:rPr lang="fr-FR" sz="2400" dirty="0" smtClean="0">
                <a:solidFill>
                  <a:schemeClr val="bg1"/>
                </a:solidFill>
                <a:latin typeface="Times New Roman" panose="02020603050405020304" pitchFamily="18" charset="0"/>
                <a:cs typeface="Times New Roman" panose="02020603050405020304" pitchFamily="18" charset="0"/>
              </a:rPr>
              <a:t>rôle </a:t>
            </a:r>
            <a:r>
              <a:rPr lang="fr-FR" sz="2400" dirty="0">
                <a:solidFill>
                  <a:schemeClr val="bg1"/>
                </a:solidFill>
                <a:latin typeface="Times New Roman" panose="02020603050405020304" pitchFamily="18" charset="0"/>
                <a:cs typeface="Times New Roman" panose="02020603050405020304" pitchFamily="18" charset="0"/>
              </a:rPr>
              <a:t>principal de gérer les drapeaux (flags) du processeur lors de l’exécution des instructions.</a:t>
            </a:r>
            <a:endParaRPr lang="en-US" sz="2400" dirty="0">
              <a:solidFill>
                <a:schemeClr val="bg1"/>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fr-FR" sz="2400" dirty="0">
                <a:solidFill>
                  <a:schemeClr val="bg1"/>
                </a:solidFill>
                <a:latin typeface="Times New Roman" panose="02020603050405020304" pitchFamily="18" charset="0"/>
                <a:cs typeface="Times New Roman" panose="02020603050405020304" pitchFamily="18" charset="0"/>
              </a:rPr>
              <a:t>Elle est utilisée par le module Logique.java lors de l’exécution des instructions arithmétiques afin de détecter les retenues , débordements, négatif et </a:t>
            </a:r>
            <a:r>
              <a:rPr lang="fr-FR" sz="2400" dirty="0" smtClean="0">
                <a:solidFill>
                  <a:schemeClr val="bg1"/>
                </a:solidFill>
                <a:latin typeface="Times New Roman" panose="02020603050405020304" pitchFamily="18" charset="0"/>
                <a:cs typeface="Times New Roman" panose="02020603050405020304" pitchFamily="18" charset="0"/>
              </a:rPr>
              <a:t>zéro </a:t>
            </a:r>
            <a:r>
              <a:rPr lang="fr-FR" sz="2400" dirty="0">
                <a:solidFill>
                  <a:schemeClr val="bg1"/>
                </a:solidFill>
                <a:latin typeface="Times New Roman" panose="02020603050405020304" pitchFamily="18" charset="0"/>
                <a:cs typeface="Times New Roman" panose="02020603050405020304" pitchFamily="18" charset="0"/>
              </a:rPr>
              <a:t>et de mettre à jour les flags .Les informations calculées par </a:t>
            </a:r>
            <a:r>
              <a:rPr lang="fr-FR" sz="2400" dirty="0" err="1">
                <a:solidFill>
                  <a:schemeClr val="bg1"/>
                </a:solidFill>
                <a:latin typeface="Times New Roman" panose="02020603050405020304" pitchFamily="18" charset="0"/>
                <a:cs typeface="Times New Roman" panose="02020603050405020304" pitchFamily="18" charset="0"/>
              </a:rPr>
              <a:t>OpFlags</a:t>
            </a:r>
            <a:r>
              <a:rPr lang="fr-FR" sz="2400" dirty="0">
                <a:solidFill>
                  <a:schemeClr val="bg1"/>
                </a:solidFill>
                <a:latin typeface="Times New Roman" panose="02020603050405020304" pitchFamily="18" charset="0"/>
                <a:cs typeface="Times New Roman" panose="02020603050405020304" pitchFamily="18" charset="0"/>
              </a:rPr>
              <a:t> sont intégrées à l’état interne du CPU et transmises à l’interface utilisateur via MotoController.</a:t>
            </a:r>
            <a:endParaRPr lang="en-US" sz="2400" dirty="0">
              <a:solidFill>
                <a:schemeClr val="bg1"/>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down)">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barn(inVertical)">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barn(inVertical)">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wipe(down)">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animEffect transition="in" filter="barn(inVertical)">
                                      <p:cBhvr>
                                        <p:cTn id="27" dur="500"/>
                                        <p:tgtEl>
                                          <p:spTgt spid="7">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7">
                                            <p:txEl>
                                              <p:pRg st="6" end="6"/>
                                            </p:txEl>
                                          </p:spTgt>
                                        </p:tgtEl>
                                        <p:attrNameLst>
                                          <p:attrName>style.visibility</p:attrName>
                                        </p:attrNameLst>
                                      </p:cBhvr>
                                      <p:to>
                                        <p:strVal val="visible"/>
                                      </p:to>
                                    </p:set>
                                    <p:animEffect transition="in" filter="barn(inVertical)">
                                      <p:cBhvr>
                                        <p:cTn id="32" dur="500"/>
                                        <p:tgtEl>
                                          <p:spTgt spid="7">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7">
                                            <p:txEl>
                                              <p:pRg st="8" end="8"/>
                                            </p:txEl>
                                          </p:spTgt>
                                        </p:tgtEl>
                                        <p:attrNameLst>
                                          <p:attrName>style.visibility</p:attrName>
                                        </p:attrNameLst>
                                      </p:cBhvr>
                                      <p:to>
                                        <p:strVal val="visible"/>
                                      </p:to>
                                    </p:set>
                                    <p:animEffect transition="in" filter="wipe(down)">
                                      <p:cBhvr>
                                        <p:cTn id="37" dur="500"/>
                                        <p:tgtEl>
                                          <p:spTgt spid="7">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7">
                                            <p:txEl>
                                              <p:pRg st="9" end="9"/>
                                            </p:txEl>
                                          </p:spTgt>
                                        </p:tgtEl>
                                        <p:attrNameLst>
                                          <p:attrName>style.visibility</p:attrName>
                                        </p:attrNameLst>
                                      </p:cBhvr>
                                      <p:to>
                                        <p:strVal val="visible"/>
                                      </p:to>
                                    </p:set>
                                    <p:animEffect transition="in" filter="barn(inVertical)">
                                      <p:cBhvr>
                                        <p:cTn id="42" dur="500"/>
                                        <p:tgtEl>
                                          <p:spTgt spid="7">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animEffect transition="in" filter="barn(inVertical)">
                                      <p:cBhvr>
                                        <p:cTn id="47" dur="500"/>
                                        <p:tgtEl>
                                          <p:spTgt spid="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513</TotalTime>
  <Words>387</Words>
  <Application>Microsoft Office PowerPoint</Application>
  <PresentationFormat>Personnalisé</PresentationFormat>
  <Paragraphs>69</Paragraphs>
  <Slides>15</Slides>
  <Notes>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15</vt:i4>
      </vt:variant>
    </vt:vector>
  </HeadingPairs>
  <TitlesOfParts>
    <vt:vector size="23" baseType="lpstr">
      <vt:lpstr>Times New Roman</vt:lpstr>
      <vt:lpstr>Arial</vt:lpstr>
      <vt:lpstr>Gilda Display</vt:lpstr>
      <vt:lpstr>Wingdings</vt:lpstr>
      <vt:lpstr>Calibri</vt:lpstr>
      <vt:lpstr>HK Grotesk Bold</vt:lpstr>
      <vt:lpstr>HK Grotesk Light</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6809: A Deep Dive</dc:title>
  <dc:creator>PC</dc:creator>
  <cp:lastModifiedBy>PC</cp:lastModifiedBy>
  <cp:revision>19</cp:revision>
  <dcterms:created xsi:type="dcterms:W3CDTF">2006-08-16T00:00:00Z</dcterms:created>
  <dcterms:modified xsi:type="dcterms:W3CDTF">2025-12-24T21:56:33Z</dcterms:modified>
  <dc:identifier>DAG62TO2cDM</dc:identifier>
</cp:coreProperties>
</file>

<file path=docProps/thumbnail.jpeg>
</file>